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8" r:id="rId4"/>
    <p:sldId id="264" r:id="rId5"/>
    <p:sldId id="265" r:id="rId6"/>
    <p:sldId id="263" r:id="rId7"/>
    <p:sldId id="260" r:id="rId8"/>
    <p:sldId id="268" r:id="rId9"/>
    <p:sldId id="261" r:id="rId10"/>
    <p:sldId id="262" r:id="rId11"/>
    <p:sldId id="266" r:id="rId12"/>
    <p:sldId id="267" r:id="rId13"/>
    <p:sldId id="257"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437A93-3F78-4D2E-9E1A-FC25631226F1}" type="datetimeFigureOut">
              <a:rPr lang="fr-FR" smtClean="0"/>
              <a:pPr/>
              <a:t>14/06/2018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0AAB1C-B0D2-4C7B-A59E-4D3B5399837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437A93-3F78-4D2E-9E1A-FC25631226F1}" type="datetimeFigureOut">
              <a:rPr lang="fr-FR" smtClean="0"/>
              <a:pPr/>
              <a:t>14/06/2018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0AAB1C-B0D2-4C7B-A59E-4D3B5399837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www.nature.com/articles/s41586-018-0196-x"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s://www.google.fr/url?sa=i&amp;rct=j&amp;q=&amp;esrc=s&amp;source=images&amp;cd=&amp;cad=rja&amp;uact=8&amp;ved=2ahUKEwiX0a_IpM7bAhUFblAKHSj5BW8QjRx6BAgBEAU&amp;url=https://www.cfa.harvard.edu/castles/Individual/H1413.html&amp;psig=AOvVaw1u-lcC4W5eDYT4_2DChEym&amp;ust=1528898404774276"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752"/>
            <a:ext cx="8229600" cy="1143000"/>
          </a:xfrm>
        </p:spPr>
        <p:txBody>
          <a:bodyPr>
            <a:normAutofit fontScale="90000"/>
          </a:bodyPr>
          <a:lstStyle/>
          <a:p>
            <a:r>
              <a:rPr lang="fr-FR" dirty="0" smtClean="0">
                <a:solidFill>
                  <a:srgbClr val="FFFF00"/>
                </a:solidFill>
              </a:rPr>
              <a:t>ESO </a:t>
            </a:r>
            <a:r>
              <a:rPr lang="fr-FR" dirty="0" err="1" smtClean="0">
                <a:solidFill>
                  <a:srgbClr val="FFFF00"/>
                </a:solidFill>
              </a:rPr>
              <a:t>press</a:t>
            </a:r>
            <a:r>
              <a:rPr lang="fr-FR" dirty="0" smtClean="0">
                <a:solidFill>
                  <a:srgbClr val="FFFF00"/>
                </a:solidFill>
              </a:rPr>
              <a:t> release</a:t>
            </a:r>
            <a:br>
              <a:rPr lang="fr-FR" dirty="0" smtClean="0">
                <a:solidFill>
                  <a:srgbClr val="FFFF00"/>
                </a:solidFill>
              </a:rPr>
            </a:br>
            <a:r>
              <a:rPr lang="fr-FR" sz="2700" dirty="0" smtClean="0">
                <a:solidFill>
                  <a:srgbClr val="FFFF00"/>
                </a:solidFill>
              </a:rPr>
              <a:t>(</a:t>
            </a:r>
            <a:r>
              <a:rPr lang="fr-FR" sz="2700" dirty="0" err="1" smtClean="0">
                <a:solidFill>
                  <a:srgbClr val="FFFF00"/>
                </a:solidFill>
              </a:rPr>
              <a:t>june</a:t>
            </a:r>
            <a:r>
              <a:rPr lang="fr-FR" sz="2700" dirty="0" smtClean="0">
                <a:solidFill>
                  <a:srgbClr val="FFFF00"/>
                </a:solidFill>
              </a:rPr>
              <a:t> 4th 2018</a:t>
            </a:r>
            <a:r>
              <a:rPr lang="fr-FR" sz="2700" dirty="0" smtClean="0">
                <a:solidFill>
                  <a:srgbClr val="FFFF00"/>
                </a:solidFill>
              </a:rPr>
              <a:t>)</a:t>
            </a:r>
            <a:br>
              <a:rPr lang="fr-FR" sz="2700" dirty="0" smtClean="0">
                <a:solidFill>
                  <a:srgbClr val="FFFF00"/>
                </a:solidFill>
              </a:rPr>
            </a:br>
            <a:endParaRPr lang="fr-FR" sz="2700" dirty="0">
              <a:solidFill>
                <a:srgbClr val="FFFF00"/>
              </a:solidFill>
            </a:endParaRPr>
          </a:p>
        </p:txBody>
      </p:sp>
      <p:sp>
        <p:nvSpPr>
          <p:cNvPr id="3" name="Espace réservé du contenu 2"/>
          <p:cNvSpPr>
            <a:spLocks noGrp="1"/>
          </p:cNvSpPr>
          <p:nvPr>
            <p:ph idx="1"/>
          </p:nvPr>
        </p:nvSpPr>
        <p:spPr>
          <a:xfrm>
            <a:off x="179512" y="1600200"/>
            <a:ext cx="8712968" cy="4525963"/>
          </a:xfrm>
        </p:spPr>
        <p:txBody>
          <a:bodyPr>
            <a:normAutofit/>
          </a:bodyPr>
          <a:lstStyle/>
          <a:p>
            <a:pPr algn="ctr">
              <a:buNone/>
            </a:pPr>
            <a:r>
              <a:rPr lang="en-US" sz="2800" b="1" dirty="0" smtClean="0">
                <a:solidFill>
                  <a:srgbClr val="FFFF00"/>
                </a:solidFill>
              </a:rPr>
              <a:t>	</a:t>
            </a:r>
            <a:r>
              <a:rPr lang="en-US" sz="2400" b="1" dirty="0" smtClean="0">
                <a:solidFill>
                  <a:srgbClr val="FFFF00"/>
                </a:solidFill>
              </a:rPr>
              <a:t>ALMA and VLT Find Too Many Massive Stars </a:t>
            </a:r>
            <a:endParaRPr lang="en-US" sz="2400" b="1" dirty="0" smtClean="0">
              <a:solidFill>
                <a:srgbClr val="FFFF00"/>
              </a:solidFill>
            </a:endParaRPr>
          </a:p>
          <a:p>
            <a:pPr algn="ctr">
              <a:buNone/>
            </a:pPr>
            <a:r>
              <a:rPr lang="en-US" sz="2400" b="1" dirty="0" smtClean="0">
                <a:solidFill>
                  <a:srgbClr val="FFFF00"/>
                </a:solidFill>
              </a:rPr>
              <a:t>in </a:t>
            </a:r>
            <a:r>
              <a:rPr lang="en-US" sz="2400" b="1" dirty="0" smtClean="0">
                <a:solidFill>
                  <a:srgbClr val="FFFF00"/>
                </a:solidFill>
              </a:rPr>
              <a:t>Starburst Galaxies, Near and </a:t>
            </a:r>
            <a:r>
              <a:rPr lang="en-US" sz="2400" b="1" dirty="0" smtClean="0">
                <a:solidFill>
                  <a:srgbClr val="FFFF00"/>
                </a:solidFill>
              </a:rPr>
              <a:t>Far</a:t>
            </a:r>
          </a:p>
          <a:p>
            <a:pPr algn="ctr">
              <a:buNone/>
            </a:pPr>
            <a:r>
              <a:rPr lang="en-US" sz="1800" b="1" i="1" dirty="0" smtClean="0">
                <a:solidFill>
                  <a:srgbClr val="00B0F0"/>
                </a:solidFill>
              </a:rPr>
              <a:t>http://www.eso.org/public/unitedkingdom/news/eso1817/</a:t>
            </a:r>
            <a:endParaRPr lang="en-US" sz="1800" b="1" i="1" dirty="0" smtClean="0">
              <a:solidFill>
                <a:srgbClr val="00B0F0"/>
              </a:solidFill>
            </a:endParaRPr>
          </a:p>
          <a:p>
            <a:pPr>
              <a:buNone/>
            </a:pPr>
            <a:endParaRPr lang="en-US" sz="2400" b="1" dirty="0" smtClean="0">
              <a:solidFill>
                <a:srgbClr val="FFFF00"/>
              </a:solidFill>
            </a:endParaRPr>
          </a:p>
          <a:p>
            <a:pPr>
              <a:buNone/>
            </a:pPr>
            <a:r>
              <a:rPr lang="en-US" sz="2400" b="1" dirty="0" smtClean="0">
                <a:solidFill>
                  <a:srgbClr val="FFFF00"/>
                </a:solidFill>
              </a:rPr>
              <a:t>	</a:t>
            </a:r>
            <a:r>
              <a:rPr lang="en-US" sz="2400" dirty="0" smtClean="0">
                <a:solidFill>
                  <a:srgbClr val="FFFF00"/>
                </a:solidFill>
              </a:rPr>
              <a:t>Astronomers </a:t>
            </a:r>
            <a:r>
              <a:rPr lang="en-US" sz="2400" dirty="0">
                <a:solidFill>
                  <a:srgbClr val="FFFF00"/>
                </a:solidFill>
              </a:rPr>
              <a:t>using ALMA and the VLT have discovered that both starburst galaxies in the early Universe and a star-forming region in a nearby galaxy contain a much higher proportion of massive stars than is found in more peaceful galaxies. </a:t>
            </a:r>
            <a:endParaRPr lang="en-US" sz="2400" dirty="0" smtClean="0">
              <a:solidFill>
                <a:srgbClr val="FFFF00"/>
              </a:solidFill>
            </a:endParaRPr>
          </a:p>
          <a:p>
            <a:pPr>
              <a:buNone/>
            </a:pPr>
            <a:r>
              <a:rPr lang="en-US" sz="2400" dirty="0">
                <a:solidFill>
                  <a:srgbClr val="FFFF00"/>
                </a:solidFill>
              </a:rPr>
              <a:t>	</a:t>
            </a:r>
            <a:r>
              <a:rPr lang="en-US" sz="2400" dirty="0" smtClean="0">
                <a:solidFill>
                  <a:srgbClr val="FFFF00"/>
                </a:solidFill>
              </a:rPr>
              <a:t>These </a:t>
            </a:r>
            <a:r>
              <a:rPr lang="en-US" sz="2400" dirty="0">
                <a:solidFill>
                  <a:srgbClr val="FFFF00"/>
                </a:solidFill>
              </a:rPr>
              <a:t>findings challenge current ideas about how galaxies evolved, changing our understanding of cosmic star-formation history and the build up of chemical elements.</a:t>
            </a:r>
            <a:endParaRPr lang="fr-FR" sz="2800" dirty="0">
              <a:solidFill>
                <a:srgbClr val="FFFF00"/>
              </a:solidFill>
            </a:endParaRPr>
          </a:p>
          <a:p>
            <a:pPr>
              <a:buNone/>
            </a:pP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9458" name="Picture 2"/>
          <p:cNvPicPr>
            <a:picLocks noChangeAspect="1" noChangeArrowheads="1"/>
          </p:cNvPicPr>
          <p:nvPr/>
        </p:nvPicPr>
        <p:blipFill>
          <a:blip r:embed="rId2" cstate="print"/>
          <a:srcRect/>
          <a:stretch>
            <a:fillRect/>
          </a:stretch>
        </p:blipFill>
        <p:spPr bwMode="auto">
          <a:xfrm>
            <a:off x="-438" y="0"/>
            <a:ext cx="5724566" cy="6833893"/>
          </a:xfrm>
          <a:prstGeom prst="rect">
            <a:avLst/>
          </a:prstGeom>
          <a:noFill/>
          <a:ln w="9525">
            <a:noFill/>
            <a:miter lim="800000"/>
            <a:headEnd/>
            <a:tailEnd/>
          </a:ln>
        </p:spPr>
      </p:pic>
      <p:pic>
        <p:nvPicPr>
          <p:cNvPr id="19459" name="Picture 3"/>
          <p:cNvPicPr>
            <a:picLocks noChangeAspect="1" noChangeArrowheads="1"/>
          </p:cNvPicPr>
          <p:nvPr/>
        </p:nvPicPr>
        <p:blipFill>
          <a:blip r:embed="rId3" cstate="print"/>
          <a:srcRect/>
          <a:stretch>
            <a:fillRect/>
          </a:stretch>
        </p:blipFill>
        <p:spPr bwMode="auto">
          <a:xfrm>
            <a:off x="5788210" y="188640"/>
            <a:ext cx="3392302" cy="1296144"/>
          </a:xfrm>
          <a:prstGeom prst="rect">
            <a:avLst/>
          </a:prstGeom>
          <a:noFill/>
          <a:ln w="9525">
            <a:noFill/>
            <a:miter lim="800000"/>
            <a:headEnd/>
            <a:tailEnd/>
          </a:ln>
        </p:spPr>
      </p:pic>
      <p:sp>
        <p:nvSpPr>
          <p:cNvPr id="7" name="ZoneTexte 6"/>
          <p:cNvSpPr txBox="1"/>
          <p:nvPr/>
        </p:nvSpPr>
        <p:spPr>
          <a:xfrm>
            <a:off x="6012160" y="1973158"/>
            <a:ext cx="2880320" cy="1815882"/>
          </a:xfrm>
          <a:prstGeom prst="rect">
            <a:avLst/>
          </a:prstGeom>
          <a:noFill/>
        </p:spPr>
        <p:txBody>
          <a:bodyPr wrap="square" rtlCol="0">
            <a:spAutoFit/>
          </a:bodyPr>
          <a:lstStyle/>
          <a:p>
            <a:r>
              <a:rPr lang="fr-FR" sz="1600" i="1" dirty="0">
                <a:solidFill>
                  <a:srgbClr val="FFFF00"/>
                </a:solidFill>
              </a:rPr>
              <a:t>A canonical IMF </a:t>
            </a:r>
            <a:r>
              <a:rPr lang="fr-FR" sz="1600" i="1" dirty="0" err="1" smtClean="0">
                <a:solidFill>
                  <a:srgbClr val="FFFF00"/>
                </a:solidFill>
              </a:rPr>
              <a:t>can</a:t>
            </a:r>
            <a:r>
              <a:rPr lang="fr-FR" sz="1600" i="1" dirty="0" smtClean="0">
                <a:solidFill>
                  <a:srgbClr val="FFFF00"/>
                </a:solidFill>
              </a:rPr>
              <a:t> </a:t>
            </a:r>
            <a:r>
              <a:rPr lang="en-US" sz="1600" i="1" dirty="0" smtClean="0">
                <a:solidFill>
                  <a:srgbClr val="FFFF00"/>
                </a:solidFill>
              </a:rPr>
              <a:t>never </a:t>
            </a:r>
            <a:r>
              <a:rPr lang="en-US" sz="1600" i="1" dirty="0">
                <a:solidFill>
                  <a:srgbClr val="FFFF00"/>
                </a:solidFill>
              </a:rPr>
              <a:t>produce a I(</a:t>
            </a:r>
            <a:r>
              <a:rPr lang="en-US" sz="1600" i="1" baseline="30000" dirty="0">
                <a:solidFill>
                  <a:srgbClr val="FFFF00"/>
                </a:solidFill>
              </a:rPr>
              <a:t>13</a:t>
            </a:r>
            <a:r>
              <a:rPr lang="en-US" sz="1600" i="1" dirty="0">
                <a:solidFill>
                  <a:srgbClr val="FFFF00"/>
                </a:solidFill>
              </a:rPr>
              <a:t>CO)/I(C</a:t>
            </a:r>
            <a:r>
              <a:rPr lang="en-US" sz="1600" i="1" baseline="30000" dirty="0">
                <a:solidFill>
                  <a:srgbClr val="FFFF00"/>
                </a:solidFill>
              </a:rPr>
              <a:t>18</a:t>
            </a:r>
            <a:r>
              <a:rPr lang="en-US" sz="1600" i="1" dirty="0">
                <a:solidFill>
                  <a:srgbClr val="FFFF00"/>
                </a:solidFill>
              </a:rPr>
              <a:t>O) ratio close to unity, no matter what</a:t>
            </a:r>
          </a:p>
          <a:p>
            <a:r>
              <a:rPr lang="en-US" sz="1600" i="1" dirty="0">
                <a:solidFill>
                  <a:srgbClr val="FFFF00"/>
                </a:solidFill>
              </a:rPr>
              <a:t>type of star-formation history or at what time along a galaxy’s </a:t>
            </a:r>
            <a:r>
              <a:rPr lang="en-US" sz="1600" i="1" dirty="0" smtClean="0">
                <a:solidFill>
                  <a:srgbClr val="FFFF00"/>
                </a:solidFill>
              </a:rPr>
              <a:t>evolutionary track </a:t>
            </a:r>
            <a:r>
              <a:rPr lang="en-US" sz="1600" i="1" dirty="0">
                <a:solidFill>
                  <a:srgbClr val="FFFF00"/>
                </a:solidFill>
              </a:rPr>
              <a:t>the measurement is made.</a:t>
            </a:r>
            <a:endParaRPr lang="fr-FR" sz="1600" i="1"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normAutofit/>
          </a:bodyPr>
          <a:lstStyle/>
          <a:p>
            <a:r>
              <a:rPr lang="fr-FR" sz="3600" dirty="0" smtClean="0">
                <a:solidFill>
                  <a:srgbClr val="FFFF00"/>
                </a:solidFill>
              </a:rPr>
              <a:t>Discussion of Zhang et al.</a:t>
            </a:r>
            <a:endParaRPr lang="fr-FR" sz="3600" dirty="0">
              <a:solidFill>
                <a:srgbClr val="FFFF00"/>
              </a:solidFill>
            </a:endParaRPr>
          </a:p>
        </p:txBody>
      </p:sp>
      <p:sp>
        <p:nvSpPr>
          <p:cNvPr id="3" name="ZoneTexte 2"/>
          <p:cNvSpPr txBox="1"/>
          <p:nvPr/>
        </p:nvSpPr>
        <p:spPr>
          <a:xfrm>
            <a:off x="683568" y="1124744"/>
            <a:ext cx="7920880" cy="4801314"/>
          </a:xfrm>
          <a:prstGeom prst="rect">
            <a:avLst/>
          </a:prstGeom>
          <a:noFill/>
        </p:spPr>
        <p:txBody>
          <a:bodyPr wrap="square" rtlCol="0">
            <a:spAutoFit/>
          </a:bodyPr>
          <a:lstStyle/>
          <a:p>
            <a:r>
              <a:rPr lang="en-US" i="1" dirty="0" smtClean="0">
                <a:solidFill>
                  <a:srgbClr val="FFFF00"/>
                </a:solidFill>
              </a:rPr>
              <a:t>Multiple evidence in the local Universe has shown that the stellar IMF in galaxies with very high SFR densities are likely biased to massive stars, such as ultra-compact dwarf galaxies, ULIRGs, and progenitors of early-type galaxies. </a:t>
            </a:r>
          </a:p>
          <a:p>
            <a:r>
              <a:rPr lang="en-US" i="1" dirty="0" smtClean="0">
                <a:solidFill>
                  <a:srgbClr val="FFFF00"/>
                </a:solidFill>
              </a:rPr>
              <a:t>A top-heavy stellar IMF was recently also found in compact stellar associations in the LMC </a:t>
            </a:r>
            <a:r>
              <a:rPr lang="en-US" i="1" dirty="0" smtClean="0">
                <a:solidFill>
                  <a:srgbClr val="FFC000"/>
                </a:solidFill>
              </a:rPr>
              <a:t>(e.g. Schneider et al. 2018) </a:t>
            </a:r>
            <a:r>
              <a:rPr lang="en-US" i="1" dirty="0" smtClean="0">
                <a:solidFill>
                  <a:srgbClr val="FFFF00"/>
                </a:solidFill>
              </a:rPr>
              <a:t>whose high-density star-formation events may closely replicate what happens over galactic scales in distant starbursts. </a:t>
            </a:r>
          </a:p>
          <a:p>
            <a:r>
              <a:rPr lang="en-US" i="1" dirty="0" smtClean="0">
                <a:solidFill>
                  <a:srgbClr val="FFFF00"/>
                </a:solidFill>
              </a:rPr>
              <a:t>Our results for the most intensive star-forming systems in the distant Universe, where classical UV and optical methods cannot be applied, are in line with</a:t>
            </a:r>
          </a:p>
          <a:p>
            <a:r>
              <a:rPr lang="en-US" i="1" dirty="0" smtClean="0">
                <a:solidFill>
                  <a:srgbClr val="FFFF00"/>
                </a:solidFill>
              </a:rPr>
              <a:t>these findings.</a:t>
            </a:r>
          </a:p>
          <a:p>
            <a:endParaRPr lang="en-US" i="1" dirty="0">
              <a:solidFill>
                <a:srgbClr val="FFFF00"/>
              </a:solidFill>
            </a:endParaRPr>
          </a:p>
          <a:p>
            <a:r>
              <a:rPr lang="en-US" i="1" dirty="0" smtClean="0">
                <a:solidFill>
                  <a:srgbClr val="FFFF00"/>
                </a:solidFill>
              </a:rPr>
              <a:t>An IMF biased to massive stars implies that SFRs determined for SMGs must be reduced considerably, since they are based on extrapolations  of observables related to massive stars. Moving from the </a:t>
            </a:r>
            <a:r>
              <a:rPr lang="en-US" i="1" dirty="0" err="1" smtClean="0">
                <a:solidFill>
                  <a:srgbClr val="FFFF00"/>
                </a:solidFill>
              </a:rPr>
              <a:t>Kroupa</a:t>
            </a:r>
            <a:r>
              <a:rPr lang="en-US" i="1" dirty="0" smtClean="0">
                <a:solidFill>
                  <a:srgbClr val="FFFF00"/>
                </a:solidFill>
              </a:rPr>
              <a:t> IMF to the </a:t>
            </a:r>
            <a:r>
              <a:rPr lang="en-US" i="1" dirty="0" err="1" smtClean="0">
                <a:solidFill>
                  <a:srgbClr val="FFFF00"/>
                </a:solidFill>
              </a:rPr>
              <a:t>Ballero</a:t>
            </a:r>
            <a:r>
              <a:rPr lang="en-US" i="1" dirty="0" smtClean="0">
                <a:solidFill>
                  <a:srgbClr val="FFFF00"/>
                </a:solidFill>
              </a:rPr>
              <a:t> IMF, the relative mass fraction of massive stars increases by a factor of 6–7 (see Table 1), meaning that SFRs derived from most classical tracers (e.g. LIR, radio continuum, etc.) must decrease by a similar factor.</a:t>
            </a:r>
          </a:p>
          <a:p>
            <a:endParaRPr lang="fr-FR" dirty="0">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normAutofit/>
          </a:bodyPr>
          <a:lstStyle/>
          <a:p>
            <a:r>
              <a:rPr lang="fr-FR" sz="3600" dirty="0" smtClean="0">
                <a:solidFill>
                  <a:srgbClr val="FFFF00"/>
                </a:solidFill>
              </a:rPr>
              <a:t>Conclusion of Zhang et al. 2018</a:t>
            </a:r>
            <a:endParaRPr lang="fr-FR" sz="3600" dirty="0">
              <a:solidFill>
                <a:srgbClr val="FFFF00"/>
              </a:solidFill>
            </a:endParaRPr>
          </a:p>
        </p:txBody>
      </p:sp>
      <p:sp>
        <p:nvSpPr>
          <p:cNvPr id="4" name="ZoneTexte 3"/>
          <p:cNvSpPr txBox="1"/>
          <p:nvPr/>
        </p:nvSpPr>
        <p:spPr>
          <a:xfrm>
            <a:off x="755576" y="1268760"/>
            <a:ext cx="7632848" cy="2862322"/>
          </a:xfrm>
          <a:prstGeom prst="rect">
            <a:avLst/>
          </a:prstGeom>
          <a:noFill/>
        </p:spPr>
        <p:txBody>
          <a:bodyPr wrap="square" rtlCol="0">
            <a:spAutoFit/>
          </a:bodyPr>
          <a:lstStyle/>
          <a:p>
            <a:r>
              <a:rPr lang="en-US" i="1" dirty="0" smtClean="0">
                <a:solidFill>
                  <a:srgbClr val="FFFF00"/>
                </a:solidFill>
              </a:rPr>
              <a:t>As a result, dusty starburst galaxies probably lie much closer to the so-called ‘main sequence’ of star-forming galaxies  than previously thought. </a:t>
            </a:r>
          </a:p>
          <a:p>
            <a:endParaRPr lang="en-US" i="1" dirty="0" smtClean="0">
              <a:solidFill>
                <a:srgbClr val="FFFF00"/>
              </a:solidFill>
            </a:endParaRPr>
          </a:p>
          <a:p>
            <a:r>
              <a:rPr lang="en-US" i="1" dirty="0" smtClean="0">
                <a:solidFill>
                  <a:srgbClr val="FFFF00"/>
                </a:solidFill>
              </a:rPr>
              <a:t>Classical ideas about the evolutionary tracks of galaxies and our understanding of cosmic star-formation history are challenged. </a:t>
            </a:r>
          </a:p>
          <a:p>
            <a:endParaRPr lang="en-US" i="1" dirty="0" smtClean="0">
              <a:solidFill>
                <a:srgbClr val="FFFF00"/>
              </a:solidFill>
            </a:endParaRPr>
          </a:p>
          <a:p>
            <a:r>
              <a:rPr lang="en-US" i="1" dirty="0" smtClean="0">
                <a:solidFill>
                  <a:srgbClr val="FFFF00"/>
                </a:solidFill>
              </a:rPr>
              <a:t>Fundamental parameters governing galaxy formation and evolution – SFRs, stellar masses, gas-depletion and dust formation timescales, dust extinction laws, and more – must be readdressed, exploiting recent advances in stellar physics.</a:t>
            </a:r>
            <a:endParaRPr lang="fr-FR" i="1" dirty="0">
              <a:solidFill>
                <a:srgbClr val="FFFF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normAutofit/>
          </a:bodyPr>
          <a:lstStyle/>
          <a:p>
            <a:r>
              <a:rPr lang="fr-FR" sz="3200" dirty="0" smtClean="0">
                <a:solidFill>
                  <a:srgbClr val="FFFF00"/>
                </a:solidFill>
              </a:rPr>
              <a:t>Abstract of </a:t>
            </a:r>
            <a:r>
              <a:rPr lang="fr-FR" sz="3200" dirty="0" err="1" smtClean="0">
                <a:solidFill>
                  <a:srgbClr val="FFFF00"/>
                </a:solidFill>
              </a:rPr>
              <a:t>paper</a:t>
            </a:r>
            <a:r>
              <a:rPr lang="fr-FR" sz="3200" dirty="0" smtClean="0">
                <a:solidFill>
                  <a:srgbClr val="FFFF00"/>
                </a:solidFill>
              </a:rPr>
              <a:t> Zhang et al. 2018 </a:t>
            </a:r>
            <a:endParaRPr lang="fr-FR" sz="3200" dirty="0">
              <a:solidFill>
                <a:srgbClr val="FFFF00"/>
              </a:solidFill>
            </a:endParaRPr>
          </a:p>
        </p:txBody>
      </p:sp>
      <p:sp>
        <p:nvSpPr>
          <p:cNvPr id="3" name="ZoneTexte 2"/>
          <p:cNvSpPr txBox="1"/>
          <p:nvPr/>
        </p:nvSpPr>
        <p:spPr>
          <a:xfrm>
            <a:off x="467544" y="974333"/>
            <a:ext cx="8208912" cy="5262979"/>
          </a:xfrm>
          <a:prstGeom prst="rect">
            <a:avLst/>
          </a:prstGeom>
          <a:noFill/>
        </p:spPr>
        <p:txBody>
          <a:bodyPr wrap="square" rtlCol="0">
            <a:spAutoFit/>
          </a:bodyPr>
          <a:lstStyle/>
          <a:p>
            <a:r>
              <a:rPr lang="en-US" sz="1600" i="1" dirty="0" smtClean="0">
                <a:solidFill>
                  <a:srgbClr val="FFFF00"/>
                </a:solidFill>
              </a:rPr>
              <a:t>All measurements of cosmic star formation must assume an initial distribution of stellar masses—the stellar initial mass function—in order to extrapolate from the star-formation rate measured for typically rare, massive stars (of more than eight solar masses) to the total star-formation rate across the full stellar mass spectrum</a:t>
            </a:r>
            <a:r>
              <a:rPr lang="en-US" sz="1600" i="1" baseline="30000" dirty="0" smtClean="0">
                <a:solidFill>
                  <a:srgbClr val="FFFF00"/>
                </a:solidFill>
                <a:hlinkClick r:id="rId2" tooltip="Kennicutt, R. C. Jr. Star formation in galaxies along the Hubble sequence. Annu. Rev. Astron. Astrophys. 36, 189–231 (1998)."/>
              </a:rPr>
              <a:t>1</a:t>
            </a:r>
            <a:r>
              <a:rPr lang="en-US" sz="1600" i="1" dirty="0" smtClean="0">
                <a:solidFill>
                  <a:srgbClr val="FFFF00"/>
                </a:solidFill>
              </a:rPr>
              <a:t>. The shape of the stellar initial mass function in various galaxy populations underpins our understanding of the formation and evolution of galaxies across cosmic time</a:t>
            </a:r>
            <a:r>
              <a:rPr lang="en-US" sz="1600" i="1" baseline="30000" dirty="0" smtClean="0">
                <a:solidFill>
                  <a:srgbClr val="FFFF00"/>
                </a:solidFill>
                <a:hlinkClick r:id="rId2" tooltip="Bastian, N., Covey, K. R. &amp; Meyer, M. R. A universal stellar initial mass function? A critical look at variations. Annu. Rev. Astron. Astrophys. 48, 339–389 (2010)."/>
              </a:rPr>
              <a:t>2</a:t>
            </a:r>
            <a:r>
              <a:rPr lang="en-US" sz="1600" i="1" dirty="0" smtClean="0">
                <a:solidFill>
                  <a:srgbClr val="FFFF00"/>
                </a:solidFill>
              </a:rPr>
              <a:t>. Classical determinations of the stellar initial mass function in local galaxies are traditionally made at ultraviolet, optical and near-infrared wavelengths, which cannot be probed in dust-obscured galaxies</a:t>
            </a:r>
            <a:r>
              <a:rPr lang="en-US" sz="1600" i="1" baseline="30000" dirty="0" smtClean="0">
                <a:solidFill>
                  <a:srgbClr val="FFFF00"/>
                </a:solidFill>
                <a:hlinkClick r:id="rId2" tooltip="Bastian, N., Covey, K. R. &amp; Meyer, M. R. A universal stellar initial mass function? A critical look at variations. Annu. Rev. Astron. Astrophys. 48, 339–389 (2010)."/>
              </a:rPr>
              <a:t>2</a:t>
            </a:r>
            <a:r>
              <a:rPr lang="en-US" sz="1600" i="1" baseline="30000" dirty="0" smtClean="0">
                <a:solidFill>
                  <a:srgbClr val="FFFF00"/>
                </a:solidFill>
              </a:rPr>
              <a:t>,</a:t>
            </a:r>
            <a:r>
              <a:rPr lang="en-US" sz="1600" i="1" baseline="30000" dirty="0" smtClean="0">
                <a:solidFill>
                  <a:srgbClr val="FFFF00"/>
                </a:solidFill>
                <a:hlinkClick r:id="rId2" tooltip="Kroupa, P. et al. The Stellar and Sub-Stellar Initial Mass Function of Simple and Composite Populations Ch. 4, 115–242 (Springer, Dordrecht, 2013)."/>
              </a:rPr>
              <a:t>3</a:t>
            </a:r>
            <a:r>
              <a:rPr lang="en-US" sz="1600" i="1" dirty="0" smtClean="0">
                <a:solidFill>
                  <a:srgbClr val="FFFF00"/>
                </a:solidFill>
              </a:rPr>
              <a:t>, especially distant starbursts, whose apparent star-formation rates are hundreds to thousands of times higher than in the Milky Way, selected at </a:t>
            </a:r>
            <a:r>
              <a:rPr lang="en-US" sz="1600" i="1" dirty="0" err="1" smtClean="0">
                <a:solidFill>
                  <a:srgbClr val="FFFF00"/>
                </a:solidFill>
              </a:rPr>
              <a:t>submillimetre</a:t>
            </a:r>
            <a:r>
              <a:rPr lang="en-US" sz="1600" i="1" dirty="0" smtClean="0">
                <a:solidFill>
                  <a:srgbClr val="FFFF00"/>
                </a:solidFill>
              </a:rPr>
              <a:t> (rest-frame far-infrared) wavelengths</a:t>
            </a:r>
            <a:r>
              <a:rPr lang="en-US" sz="1600" i="1" baseline="30000" dirty="0" smtClean="0">
                <a:solidFill>
                  <a:srgbClr val="FFFF00"/>
                </a:solidFill>
                <a:hlinkClick r:id="rId2" tooltip="Smail, I., Ivison, R. J. &amp; Blain, A. W. A deep sub-millimeter survey of lensing clusters: a new window on galaxy formation and evolution. Astrophys. J. &#10;                        490, L5–L8 (1997)."/>
              </a:rPr>
              <a:t>4</a:t>
            </a:r>
            <a:r>
              <a:rPr lang="en-US" sz="1600" i="1" baseline="30000" dirty="0" smtClean="0">
                <a:solidFill>
                  <a:srgbClr val="FFFF00"/>
                </a:solidFill>
              </a:rPr>
              <a:t>,</a:t>
            </a:r>
            <a:r>
              <a:rPr lang="en-US" sz="1600" i="1" baseline="30000" dirty="0" smtClean="0">
                <a:solidFill>
                  <a:srgbClr val="FFFF00"/>
                </a:solidFill>
                <a:hlinkClick r:id="rId2" tooltip="Hughes, D. H. et al. High-redshift star formation in the Hubble Deep Field revealed by a submillimetre-wavelength survey. Nature 394, 241–247 (1998)."/>
              </a:rPr>
              <a:t>5</a:t>
            </a:r>
            <a:r>
              <a:rPr lang="en-US" sz="1600" i="1" dirty="0" smtClean="0">
                <a:solidFill>
                  <a:srgbClr val="FFFF00"/>
                </a:solidFill>
              </a:rPr>
              <a:t>. The </a:t>
            </a:r>
            <a:r>
              <a:rPr lang="en-US" sz="1600" i="1" baseline="30000" dirty="0" smtClean="0">
                <a:solidFill>
                  <a:srgbClr val="FFFF00"/>
                </a:solidFill>
              </a:rPr>
              <a:t>13</a:t>
            </a:r>
            <a:r>
              <a:rPr lang="en-US" sz="1600" i="1" dirty="0" smtClean="0">
                <a:solidFill>
                  <a:srgbClr val="FFFF00"/>
                </a:solidFill>
              </a:rPr>
              <a:t>C/</a:t>
            </a:r>
            <a:r>
              <a:rPr lang="en-US" sz="1600" i="1" baseline="30000" dirty="0" smtClean="0">
                <a:solidFill>
                  <a:srgbClr val="FFFF00"/>
                </a:solidFill>
              </a:rPr>
              <a:t>18</a:t>
            </a:r>
            <a:r>
              <a:rPr lang="en-US" sz="1600" i="1" dirty="0" smtClean="0">
                <a:solidFill>
                  <a:srgbClr val="FFFF00"/>
                </a:solidFill>
              </a:rPr>
              <a:t>O isotope abundance ratio in the cold molecular gas—which can be probed via the rotational transitions of the </a:t>
            </a:r>
            <a:r>
              <a:rPr lang="en-US" sz="1600" i="1" baseline="30000" dirty="0" smtClean="0">
                <a:solidFill>
                  <a:srgbClr val="FFFF00"/>
                </a:solidFill>
              </a:rPr>
              <a:t>13</a:t>
            </a:r>
            <a:r>
              <a:rPr lang="en-US" sz="1600" i="1" dirty="0" smtClean="0">
                <a:solidFill>
                  <a:srgbClr val="FFFF00"/>
                </a:solidFill>
              </a:rPr>
              <a:t>CO and C</a:t>
            </a:r>
            <a:r>
              <a:rPr lang="en-US" sz="1600" i="1" baseline="30000" dirty="0" smtClean="0">
                <a:solidFill>
                  <a:srgbClr val="FFFF00"/>
                </a:solidFill>
              </a:rPr>
              <a:t>18</a:t>
            </a:r>
            <a:r>
              <a:rPr lang="en-US" sz="1600" i="1" dirty="0" smtClean="0">
                <a:solidFill>
                  <a:srgbClr val="FFFF00"/>
                </a:solidFill>
              </a:rPr>
              <a:t>O </a:t>
            </a:r>
            <a:r>
              <a:rPr lang="en-US" sz="1600" i="1" dirty="0" err="1" smtClean="0">
                <a:solidFill>
                  <a:srgbClr val="FFFF00"/>
                </a:solidFill>
              </a:rPr>
              <a:t>isotopologues</a:t>
            </a:r>
            <a:r>
              <a:rPr lang="en-US" sz="1600" i="1" dirty="0" smtClean="0">
                <a:solidFill>
                  <a:srgbClr val="FFFF00"/>
                </a:solidFill>
              </a:rPr>
              <a:t>—is a very sensitive index of the stellar initial mass function, with its determination immune to the pernicious effects of dust. Here we report observations of </a:t>
            </a:r>
            <a:r>
              <a:rPr lang="en-US" sz="1600" i="1" baseline="30000" dirty="0" smtClean="0">
                <a:solidFill>
                  <a:srgbClr val="FFFF00"/>
                </a:solidFill>
              </a:rPr>
              <a:t>13</a:t>
            </a:r>
            <a:r>
              <a:rPr lang="en-US" sz="1600" i="1" dirty="0" smtClean="0">
                <a:solidFill>
                  <a:srgbClr val="FFFF00"/>
                </a:solidFill>
              </a:rPr>
              <a:t>CO and C</a:t>
            </a:r>
            <a:r>
              <a:rPr lang="en-US" sz="1600" i="1" baseline="30000" dirty="0" smtClean="0">
                <a:solidFill>
                  <a:srgbClr val="FFFF00"/>
                </a:solidFill>
              </a:rPr>
              <a:t>18</a:t>
            </a:r>
            <a:r>
              <a:rPr lang="en-US" sz="1600" i="1" dirty="0" smtClean="0">
                <a:solidFill>
                  <a:srgbClr val="FFFF00"/>
                </a:solidFill>
              </a:rPr>
              <a:t>O emission for a sample of four dust-enshrouded starbursts at </a:t>
            </a:r>
            <a:r>
              <a:rPr lang="en-US" sz="1600" i="1" dirty="0" err="1" smtClean="0">
                <a:solidFill>
                  <a:srgbClr val="FFFF00"/>
                </a:solidFill>
              </a:rPr>
              <a:t>redshifts</a:t>
            </a:r>
            <a:r>
              <a:rPr lang="en-US" sz="1600" i="1" dirty="0" smtClean="0">
                <a:solidFill>
                  <a:srgbClr val="FFFF00"/>
                </a:solidFill>
              </a:rPr>
              <a:t> of approximately two to three, and find unambiguous evidence for a top-heavy stellar initial mass function in all of them. A low </a:t>
            </a:r>
            <a:r>
              <a:rPr lang="en-US" sz="1600" i="1" baseline="30000" dirty="0" smtClean="0">
                <a:solidFill>
                  <a:srgbClr val="FFFF00"/>
                </a:solidFill>
              </a:rPr>
              <a:t>13</a:t>
            </a:r>
            <a:r>
              <a:rPr lang="en-US" sz="1600" i="1" dirty="0" smtClean="0">
                <a:solidFill>
                  <a:srgbClr val="FFFF00"/>
                </a:solidFill>
              </a:rPr>
              <a:t>CO/C</a:t>
            </a:r>
            <a:r>
              <a:rPr lang="en-US" sz="1600" i="1" baseline="30000" dirty="0" smtClean="0">
                <a:solidFill>
                  <a:srgbClr val="FFFF00"/>
                </a:solidFill>
              </a:rPr>
              <a:t>18</a:t>
            </a:r>
            <a:r>
              <a:rPr lang="en-US" sz="1600" i="1" dirty="0" smtClean="0">
                <a:solidFill>
                  <a:srgbClr val="FFFF00"/>
                </a:solidFill>
              </a:rPr>
              <a:t>O ratio for all our targets—alongside a well tested, detailed chemical evolution model benchmarked on the Milky Way</a:t>
            </a:r>
            <a:r>
              <a:rPr lang="en-US" sz="1600" i="1" baseline="30000" dirty="0" smtClean="0">
                <a:solidFill>
                  <a:srgbClr val="FFFF00"/>
                </a:solidFill>
                <a:hlinkClick r:id="rId2" tooltip="Romano, D., Matteucci, F., Zhang, Z.-Y., Papadopoulos, P. P. &amp; Ivison, R. J. The evolution of CNO isotopes: a new window on cosmic star formation history and the stellar IMF in the age of ALMA. Mon. Not. R. Astron. Soc. 470, 401–415 (2017)."/>
              </a:rPr>
              <a:t>6</a:t>
            </a:r>
            <a:r>
              <a:rPr lang="en-US" sz="1600" i="1" dirty="0" smtClean="0">
                <a:solidFill>
                  <a:srgbClr val="FFFF00"/>
                </a:solidFill>
              </a:rPr>
              <a:t>—implies that there are considerably more massive stars in starburst events than in ordinary star-forming spiral galaxies. This can bring these extraordinary starbursts closer to the ‘main sequence’ of star-forming galaxies</a:t>
            </a:r>
            <a:r>
              <a:rPr lang="en-US" sz="1600" i="1" baseline="30000" dirty="0" smtClean="0">
                <a:solidFill>
                  <a:srgbClr val="FFFF00"/>
                </a:solidFill>
                <a:hlinkClick r:id="rId2" tooltip="Noeske, K. G. et al. Star formation in AEGIS field galaxies since z=1.1: the dominance of gradually declining star formation, and the main sequence of star-forming galaxies. Astrophys. J. 660, L43–L46 (2007)."/>
              </a:rPr>
              <a:t>7</a:t>
            </a:r>
            <a:r>
              <a:rPr lang="en-US" sz="1600" i="1" dirty="0" smtClean="0">
                <a:solidFill>
                  <a:srgbClr val="FFFF00"/>
                </a:solidFill>
              </a:rPr>
              <a:t>, although such main-sequence galaxies may not be immune to changes in initial stellar mass function, depending on their star-formation densities.</a:t>
            </a:r>
            <a:endParaRPr lang="fr-FR" sz="1600" i="1"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43408"/>
            <a:ext cx="7772400" cy="1470025"/>
          </a:xfrm>
        </p:spPr>
        <p:txBody>
          <a:bodyPr>
            <a:normAutofit/>
          </a:bodyPr>
          <a:lstStyle/>
          <a:p>
            <a:r>
              <a:rPr lang="fr-FR" sz="2800" dirty="0" err="1" smtClean="0">
                <a:solidFill>
                  <a:srgbClr val="FFFF00"/>
                </a:solidFill>
                <a:latin typeface="+mn-lt"/>
              </a:rPr>
              <a:t>Stellar</a:t>
            </a:r>
            <a:r>
              <a:rPr lang="fr-FR" sz="2800" dirty="0" smtClean="0">
                <a:solidFill>
                  <a:srgbClr val="FFFF00"/>
                </a:solidFill>
                <a:latin typeface="+mn-lt"/>
              </a:rPr>
              <a:t> populations </a:t>
            </a:r>
            <a:r>
              <a:rPr lang="fr-FR" sz="2800" dirty="0" err="1" smtClean="0">
                <a:solidFill>
                  <a:srgbClr val="FFFF00"/>
                </a:solidFill>
                <a:latin typeface="+mn-lt"/>
              </a:rPr>
              <a:t>dominated</a:t>
            </a:r>
            <a:r>
              <a:rPr lang="fr-FR" sz="2800" dirty="0" smtClean="0">
                <a:solidFill>
                  <a:srgbClr val="FFFF00"/>
                </a:solidFill>
                <a:latin typeface="+mn-lt"/>
              </a:rPr>
              <a:t> by massive stars in </a:t>
            </a:r>
            <a:r>
              <a:rPr lang="fr-FR" sz="2800" dirty="0" err="1" smtClean="0">
                <a:solidFill>
                  <a:srgbClr val="FFFF00"/>
                </a:solidFill>
                <a:latin typeface="+mn-lt"/>
              </a:rPr>
              <a:t>dusty</a:t>
            </a:r>
            <a:r>
              <a:rPr lang="fr-FR" sz="2800" dirty="0" smtClean="0">
                <a:solidFill>
                  <a:srgbClr val="FFFF00"/>
                </a:solidFill>
                <a:latin typeface="+mn-lt"/>
              </a:rPr>
              <a:t> </a:t>
            </a:r>
            <a:r>
              <a:rPr lang="fr-FR" sz="2800" dirty="0" err="1" smtClean="0">
                <a:solidFill>
                  <a:srgbClr val="FFFF00"/>
                </a:solidFill>
                <a:latin typeface="+mn-lt"/>
              </a:rPr>
              <a:t>starburst</a:t>
            </a:r>
            <a:r>
              <a:rPr lang="fr-FR" sz="2800" dirty="0" smtClean="0">
                <a:solidFill>
                  <a:srgbClr val="FFFF00"/>
                </a:solidFill>
                <a:latin typeface="+mn-lt"/>
              </a:rPr>
              <a:t> galaxies </a:t>
            </a:r>
            <a:r>
              <a:rPr lang="fr-FR" sz="2800" dirty="0" err="1" smtClean="0">
                <a:solidFill>
                  <a:srgbClr val="FFFF00"/>
                </a:solidFill>
                <a:latin typeface="+mn-lt"/>
              </a:rPr>
              <a:t>across</a:t>
            </a:r>
            <a:r>
              <a:rPr lang="fr-FR" sz="2800" dirty="0" smtClean="0">
                <a:solidFill>
                  <a:srgbClr val="FFFF00"/>
                </a:solidFill>
                <a:latin typeface="+mn-lt"/>
              </a:rPr>
              <a:t> </a:t>
            </a:r>
            <a:r>
              <a:rPr lang="fr-FR" sz="2800" dirty="0" err="1" smtClean="0">
                <a:solidFill>
                  <a:srgbClr val="FFFF00"/>
                </a:solidFill>
                <a:latin typeface="+mn-lt"/>
              </a:rPr>
              <a:t>cosmic</a:t>
            </a:r>
            <a:r>
              <a:rPr lang="fr-FR" sz="2800" dirty="0" smtClean="0">
                <a:solidFill>
                  <a:srgbClr val="FFFF00"/>
                </a:solidFill>
                <a:latin typeface="+mn-lt"/>
              </a:rPr>
              <a:t> time</a:t>
            </a:r>
            <a:endParaRPr lang="fr-FR" sz="2800" dirty="0">
              <a:solidFill>
                <a:srgbClr val="FFFF00"/>
              </a:solidFill>
              <a:latin typeface="+mn-lt"/>
            </a:endParaRPr>
          </a:p>
        </p:txBody>
      </p:sp>
      <p:sp>
        <p:nvSpPr>
          <p:cNvPr id="8" name="ZoneTexte 7"/>
          <p:cNvSpPr txBox="1"/>
          <p:nvPr/>
        </p:nvSpPr>
        <p:spPr>
          <a:xfrm>
            <a:off x="1187624" y="1012666"/>
            <a:ext cx="6984776" cy="400110"/>
          </a:xfrm>
          <a:prstGeom prst="rect">
            <a:avLst/>
          </a:prstGeom>
          <a:noFill/>
        </p:spPr>
        <p:txBody>
          <a:bodyPr wrap="square" rtlCol="0">
            <a:spAutoFit/>
          </a:bodyPr>
          <a:lstStyle/>
          <a:p>
            <a:pPr algn="ctr"/>
            <a:r>
              <a:rPr lang="fr-FR" sz="2000" i="1" dirty="0" smtClean="0">
                <a:solidFill>
                  <a:srgbClr val="FFFF00"/>
                </a:solidFill>
              </a:rPr>
              <a:t>(Zhang et al. 2018, </a:t>
            </a:r>
            <a:r>
              <a:rPr lang="fr-FR" sz="2000" i="1" dirty="0" err="1" smtClean="0">
                <a:solidFill>
                  <a:srgbClr val="FFFF00"/>
                </a:solidFill>
              </a:rPr>
              <a:t>Letter</a:t>
            </a:r>
            <a:r>
              <a:rPr lang="fr-FR" sz="2000" i="1" dirty="0" smtClean="0">
                <a:solidFill>
                  <a:srgbClr val="FFFF00"/>
                </a:solidFill>
              </a:rPr>
              <a:t> in Nature, </a:t>
            </a:r>
            <a:r>
              <a:rPr lang="fr-FR" sz="2000" i="1" dirty="0" err="1" smtClean="0">
                <a:solidFill>
                  <a:srgbClr val="FFFF00"/>
                </a:solidFill>
              </a:rPr>
              <a:t>June</a:t>
            </a:r>
            <a:r>
              <a:rPr lang="fr-FR" sz="2000" i="1" dirty="0" smtClean="0">
                <a:solidFill>
                  <a:srgbClr val="FFFF00"/>
                </a:solidFill>
              </a:rPr>
              <a:t> 4th 2018)</a:t>
            </a:r>
            <a:endParaRPr lang="fr-FR" sz="2000" i="1" dirty="0">
              <a:solidFill>
                <a:srgbClr val="FFFF00"/>
              </a:solidFill>
            </a:endParaRPr>
          </a:p>
        </p:txBody>
      </p:sp>
      <p:sp>
        <p:nvSpPr>
          <p:cNvPr id="9" name="ZoneTexte 8"/>
          <p:cNvSpPr txBox="1"/>
          <p:nvPr/>
        </p:nvSpPr>
        <p:spPr>
          <a:xfrm>
            <a:off x="683568" y="1700808"/>
            <a:ext cx="7344816" cy="338554"/>
          </a:xfrm>
          <a:prstGeom prst="rect">
            <a:avLst/>
          </a:prstGeom>
          <a:noFill/>
        </p:spPr>
        <p:txBody>
          <a:bodyPr wrap="square" rtlCol="0">
            <a:spAutoFit/>
          </a:bodyPr>
          <a:lstStyle/>
          <a:p>
            <a:pPr algn="ctr"/>
            <a:r>
              <a:rPr lang="fr-FR" sz="1600" i="1" dirty="0" err="1" smtClean="0">
                <a:solidFill>
                  <a:srgbClr val="FFFF00"/>
                </a:solidFill>
              </a:rPr>
              <a:t>Zhi</a:t>
            </a:r>
            <a:r>
              <a:rPr lang="fr-FR" sz="1600" i="1" dirty="0" smtClean="0">
                <a:solidFill>
                  <a:srgbClr val="FFFF00"/>
                </a:solidFill>
              </a:rPr>
              <a:t>-</a:t>
            </a:r>
            <a:r>
              <a:rPr lang="fr-FR" sz="1600" i="1" dirty="0" err="1" smtClean="0">
                <a:solidFill>
                  <a:srgbClr val="FFFF00"/>
                </a:solidFill>
              </a:rPr>
              <a:t>Yu</a:t>
            </a:r>
            <a:r>
              <a:rPr lang="fr-FR" sz="1600" i="1" dirty="0" smtClean="0">
                <a:solidFill>
                  <a:srgbClr val="FFFF00"/>
                </a:solidFill>
              </a:rPr>
              <a:t> Zhang, D. Romano, R. J. </a:t>
            </a:r>
            <a:r>
              <a:rPr lang="fr-FR" sz="1600" i="1" dirty="0" err="1" smtClean="0">
                <a:solidFill>
                  <a:srgbClr val="FFFF00"/>
                </a:solidFill>
              </a:rPr>
              <a:t>Ivison</a:t>
            </a:r>
            <a:r>
              <a:rPr lang="fr-FR" sz="1600" i="1" dirty="0" smtClean="0">
                <a:solidFill>
                  <a:srgbClr val="FFFF00"/>
                </a:solidFill>
              </a:rPr>
              <a:t>, P. P. </a:t>
            </a:r>
            <a:r>
              <a:rPr lang="fr-FR" sz="1600" i="1" dirty="0" err="1" smtClean="0">
                <a:solidFill>
                  <a:srgbClr val="FFFF00"/>
                </a:solidFill>
              </a:rPr>
              <a:t>Papadopoulos</a:t>
            </a:r>
            <a:r>
              <a:rPr lang="fr-FR" sz="1600" i="1" dirty="0" smtClean="0">
                <a:solidFill>
                  <a:srgbClr val="FFFF00"/>
                </a:solidFill>
              </a:rPr>
              <a:t>, F. Matteucci</a:t>
            </a:r>
            <a:endParaRPr lang="fr-FR" sz="1600" i="1" dirty="0">
              <a:solidFill>
                <a:srgbClr val="FFFF00"/>
              </a:solidFill>
            </a:endParaRPr>
          </a:p>
        </p:txBody>
      </p:sp>
      <p:sp>
        <p:nvSpPr>
          <p:cNvPr id="10" name="ZoneTexte 9"/>
          <p:cNvSpPr txBox="1"/>
          <p:nvPr/>
        </p:nvSpPr>
        <p:spPr>
          <a:xfrm>
            <a:off x="611560" y="2492896"/>
            <a:ext cx="7920880" cy="2308324"/>
          </a:xfrm>
          <a:prstGeom prst="rect">
            <a:avLst/>
          </a:prstGeom>
          <a:noFill/>
        </p:spPr>
        <p:txBody>
          <a:bodyPr wrap="square" rtlCol="0">
            <a:spAutoFit/>
          </a:bodyPr>
          <a:lstStyle/>
          <a:p>
            <a:r>
              <a:rPr lang="en-US" dirty="0" smtClean="0">
                <a:solidFill>
                  <a:srgbClr val="FFFF00"/>
                </a:solidFill>
              </a:rPr>
              <a:t>Probing the distant Universe a team of scientists, led by University of Edinburgh astronomer </a:t>
            </a:r>
            <a:r>
              <a:rPr lang="en-US" dirty="0" err="1" smtClean="0">
                <a:solidFill>
                  <a:srgbClr val="FFFF00"/>
                </a:solidFill>
              </a:rPr>
              <a:t>Zhi</a:t>
            </a:r>
            <a:r>
              <a:rPr lang="en-US" dirty="0" smtClean="0">
                <a:solidFill>
                  <a:srgbClr val="FFFF00"/>
                </a:solidFill>
              </a:rPr>
              <a:t>-Yu Zhang, used the Atacama Large Millimeter/</a:t>
            </a:r>
            <a:r>
              <a:rPr lang="en-US" dirty="0" err="1" smtClean="0">
                <a:solidFill>
                  <a:srgbClr val="FFFF00"/>
                </a:solidFill>
              </a:rPr>
              <a:t>submillimeter</a:t>
            </a:r>
            <a:r>
              <a:rPr lang="en-US" dirty="0" smtClean="0">
                <a:solidFill>
                  <a:srgbClr val="FFFF00"/>
                </a:solidFill>
              </a:rPr>
              <a:t> Array (ALMA) to investigate the proportion of massive stars in four distant gas-rich starburst galaxies. </a:t>
            </a:r>
          </a:p>
          <a:p>
            <a:r>
              <a:rPr lang="en-US" dirty="0" smtClean="0">
                <a:solidFill>
                  <a:srgbClr val="FFFF00"/>
                </a:solidFill>
              </a:rPr>
              <a:t>These galaxies are seen when the Universe was much younger than it is now so the infant galaxies are unlikely to have undergone many previous episodes of star formation, which might otherwise have confused the results.</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9144000" cy="1143000"/>
          </a:xfrm>
        </p:spPr>
        <p:txBody>
          <a:bodyPr>
            <a:noAutofit/>
          </a:bodyPr>
          <a:lstStyle/>
          <a:p>
            <a:r>
              <a:rPr lang="en-US" sz="2800" dirty="0" smtClean="0">
                <a:solidFill>
                  <a:srgbClr val="FFFF00"/>
                </a:solidFill>
                <a:latin typeface="+mn-lt"/>
              </a:rPr>
              <a:t>An excess of massive stars in the local 30 </a:t>
            </a:r>
            <a:r>
              <a:rPr lang="en-US" sz="2800" dirty="0" err="1" smtClean="0">
                <a:solidFill>
                  <a:srgbClr val="FFFF00"/>
                </a:solidFill>
                <a:latin typeface="+mn-lt"/>
              </a:rPr>
              <a:t>Doradus</a:t>
            </a:r>
            <a:r>
              <a:rPr lang="en-US" sz="2800" dirty="0" smtClean="0">
                <a:solidFill>
                  <a:srgbClr val="FFFF00"/>
                </a:solidFill>
                <a:latin typeface="+mn-lt"/>
              </a:rPr>
              <a:t> starburst</a:t>
            </a:r>
            <a:r>
              <a:rPr lang="en-US" sz="2800" b="1" dirty="0" smtClean="0">
                <a:solidFill>
                  <a:srgbClr val="FFFF00"/>
                </a:solidFill>
                <a:latin typeface="+mn-lt"/>
              </a:rPr>
              <a:t/>
            </a:r>
            <a:br>
              <a:rPr lang="en-US" sz="2800" b="1" dirty="0" smtClean="0">
                <a:solidFill>
                  <a:srgbClr val="FFFF00"/>
                </a:solidFill>
                <a:latin typeface="+mn-lt"/>
              </a:rPr>
            </a:br>
            <a:r>
              <a:rPr lang="en-US" sz="2000" dirty="0" smtClean="0">
                <a:solidFill>
                  <a:srgbClr val="FFFF00"/>
                </a:solidFill>
                <a:latin typeface="+mn-lt"/>
              </a:rPr>
              <a:t>(Schneider et al. 2018, Science, </a:t>
            </a:r>
            <a:r>
              <a:rPr lang="en-US" sz="2000" dirty="0">
                <a:solidFill>
                  <a:srgbClr val="FFFF00"/>
                </a:solidFill>
                <a:latin typeface="+mn-lt"/>
              </a:rPr>
              <a:t>J</a:t>
            </a:r>
            <a:r>
              <a:rPr lang="en-US" sz="2000" dirty="0" smtClean="0">
                <a:solidFill>
                  <a:srgbClr val="FFFF00"/>
                </a:solidFill>
                <a:latin typeface="+mn-lt"/>
              </a:rPr>
              <a:t>anuary)</a:t>
            </a:r>
            <a:r>
              <a:rPr lang="fr-FR" sz="2000" dirty="0" smtClean="0">
                <a:solidFill>
                  <a:srgbClr val="FFFF00"/>
                </a:solidFill>
                <a:latin typeface="+mn-lt"/>
              </a:rPr>
              <a:t> </a:t>
            </a:r>
            <a:endParaRPr lang="fr-FR" sz="2000" dirty="0">
              <a:solidFill>
                <a:srgbClr val="FFFF00"/>
              </a:solidFill>
              <a:latin typeface="+mn-lt"/>
            </a:endParaRPr>
          </a:p>
        </p:txBody>
      </p:sp>
      <p:sp>
        <p:nvSpPr>
          <p:cNvPr id="3" name="ZoneTexte 2"/>
          <p:cNvSpPr txBox="1"/>
          <p:nvPr/>
        </p:nvSpPr>
        <p:spPr>
          <a:xfrm>
            <a:off x="467544" y="2780928"/>
            <a:ext cx="4608512" cy="3416320"/>
          </a:xfrm>
          <a:prstGeom prst="rect">
            <a:avLst/>
          </a:prstGeom>
          <a:noFill/>
        </p:spPr>
        <p:txBody>
          <a:bodyPr wrap="square" rtlCol="0">
            <a:spAutoFit/>
          </a:bodyPr>
          <a:lstStyle/>
          <a:p>
            <a:r>
              <a:rPr lang="en-US" dirty="0" smtClean="0">
                <a:solidFill>
                  <a:srgbClr val="FFFF00"/>
                </a:solidFill>
              </a:rPr>
              <a:t>Schneider </a:t>
            </a:r>
            <a:r>
              <a:rPr lang="en-US" dirty="0">
                <a:solidFill>
                  <a:srgbClr val="FFFF00"/>
                </a:solidFill>
              </a:rPr>
              <a:t>et al. made spectroscopic observations of individual stars </a:t>
            </a:r>
            <a:r>
              <a:rPr lang="en-US" dirty="0" smtClean="0">
                <a:solidFill>
                  <a:srgbClr val="FFFF00"/>
                </a:solidFill>
              </a:rPr>
              <a:t>in 30 </a:t>
            </a:r>
            <a:r>
              <a:rPr lang="en-US" dirty="0" err="1" smtClean="0">
                <a:solidFill>
                  <a:srgbClr val="FFFF00"/>
                </a:solidFill>
              </a:rPr>
              <a:t>Doradus</a:t>
            </a:r>
            <a:r>
              <a:rPr lang="en-US" dirty="0" smtClean="0">
                <a:solidFill>
                  <a:srgbClr val="FFFF00"/>
                </a:solidFill>
              </a:rPr>
              <a:t>, </a:t>
            </a:r>
            <a:r>
              <a:rPr lang="en-US" dirty="0">
                <a:solidFill>
                  <a:srgbClr val="FFFF00"/>
                </a:solidFill>
              </a:rPr>
              <a:t>a star-forming region in the nearby Large </a:t>
            </a:r>
            <a:r>
              <a:rPr lang="en-US" dirty="0" err="1">
                <a:solidFill>
                  <a:srgbClr val="FFFF00"/>
                </a:solidFill>
              </a:rPr>
              <a:t>Magellanic</a:t>
            </a:r>
            <a:r>
              <a:rPr lang="en-US" dirty="0">
                <a:solidFill>
                  <a:srgbClr val="FFFF00"/>
                </a:solidFill>
              </a:rPr>
              <a:t> Cloud, using the </a:t>
            </a:r>
            <a:r>
              <a:rPr lang="en-US" dirty="0" err="1">
                <a:solidFill>
                  <a:srgbClr val="FFFF00"/>
                </a:solidFill>
              </a:rPr>
              <a:t>Fibre</a:t>
            </a:r>
            <a:r>
              <a:rPr lang="en-US" dirty="0">
                <a:solidFill>
                  <a:srgbClr val="FFFF00"/>
                </a:solidFill>
              </a:rPr>
              <a:t> Large Array Multi Element Spectrograph </a:t>
            </a:r>
            <a:r>
              <a:rPr lang="en-US" dirty="0" smtClean="0">
                <a:solidFill>
                  <a:srgbClr val="FFFF00"/>
                </a:solidFill>
              </a:rPr>
              <a:t> (FLAMES) </a:t>
            </a:r>
            <a:r>
              <a:rPr lang="en-US" dirty="0">
                <a:solidFill>
                  <a:srgbClr val="FFFF00"/>
                </a:solidFill>
              </a:rPr>
              <a:t>on the Very Large Telescope </a:t>
            </a:r>
            <a:r>
              <a:rPr lang="en-US" dirty="0" smtClean="0">
                <a:solidFill>
                  <a:srgbClr val="FFFF00"/>
                </a:solidFill>
              </a:rPr>
              <a:t> (VLT). </a:t>
            </a:r>
          </a:p>
          <a:p>
            <a:r>
              <a:rPr lang="en-US" dirty="0" smtClean="0">
                <a:solidFill>
                  <a:srgbClr val="FFFF00"/>
                </a:solidFill>
              </a:rPr>
              <a:t>This </a:t>
            </a:r>
            <a:r>
              <a:rPr lang="en-US" dirty="0">
                <a:solidFill>
                  <a:srgbClr val="FFFF00"/>
                </a:solidFill>
              </a:rPr>
              <a:t>study was one of the first to be carried out that has been detailed enough to show that the Universe is able to produce star-forming regions with different mass distributions from that in the Milky Way.</a:t>
            </a:r>
            <a:endParaRPr lang="fr-FR" dirty="0">
              <a:solidFill>
                <a:srgbClr val="FFFF00"/>
              </a:solidFill>
            </a:endParaRPr>
          </a:p>
          <a:p>
            <a:endParaRPr lang="fr-FR" dirty="0"/>
          </a:p>
        </p:txBody>
      </p:sp>
      <p:sp>
        <p:nvSpPr>
          <p:cNvPr id="7" name="ZoneTexte 6"/>
          <p:cNvSpPr txBox="1"/>
          <p:nvPr/>
        </p:nvSpPr>
        <p:spPr>
          <a:xfrm>
            <a:off x="467544" y="1268760"/>
            <a:ext cx="8352928" cy="1323439"/>
          </a:xfrm>
          <a:prstGeom prst="rect">
            <a:avLst/>
          </a:prstGeom>
          <a:noFill/>
        </p:spPr>
        <p:txBody>
          <a:bodyPr wrap="square" rtlCol="0">
            <a:spAutoFit/>
          </a:bodyPr>
          <a:lstStyle/>
          <a:p>
            <a:r>
              <a:rPr lang="fr-FR" sz="1600" i="1" dirty="0" smtClean="0">
                <a:solidFill>
                  <a:srgbClr val="FFFF00"/>
                </a:solidFill>
              </a:rPr>
              <a:t>F.R.N. Schneider, H. Sana, C.J. Evans, J.M. </a:t>
            </a:r>
            <a:r>
              <a:rPr lang="fr-FR" sz="1600" i="1" dirty="0" err="1" smtClean="0">
                <a:solidFill>
                  <a:srgbClr val="FFFF00"/>
                </a:solidFill>
              </a:rPr>
              <a:t>Bestenlehner</a:t>
            </a:r>
            <a:r>
              <a:rPr lang="fr-FR" sz="1600" i="1" dirty="0" smtClean="0">
                <a:solidFill>
                  <a:srgbClr val="FFFF00"/>
                </a:solidFill>
              </a:rPr>
              <a:t>, N. Castro, L. </a:t>
            </a:r>
            <a:r>
              <a:rPr lang="fr-FR" sz="1600" i="1" dirty="0" err="1" smtClean="0">
                <a:solidFill>
                  <a:srgbClr val="FFFF00"/>
                </a:solidFill>
              </a:rPr>
              <a:t>Fossati</a:t>
            </a:r>
            <a:r>
              <a:rPr lang="fr-FR" sz="1600" i="1" dirty="0" smtClean="0">
                <a:solidFill>
                  <a:srgbClr val="FFFF00"/>
                </a:solidFill>
              </a:rPr>
              <a:t>, G. </a:t>
            </a:r>
            <a:r>
              <a:rPr lang="fr-FR" sz="1600" i="1" dirty="0" err="1" smtClean="0">
                <a:solidFill>
                  <a:srgbClr val="FFFF00"/>
                </a:solidFill>
              </a:rPr>
              <a:t>Gräfener</a:t>
            </a:r>
            <a:r>
              <a:rPr lang="fr-FR" sz="1600" i="1" dirty="0" smtClean="0">
                <a:solidFill>
                  <a:srgbClr val="FFFF00"/>
                </a:solidFill>
              </a:rPr>
              <a:t>, N. Langer, O.H. </a:t>
            </a:r>
            <a:r>
              <a:rPr lang="fr-FR" sz="1600" i="1" dirty="0" err="1" smtClean="0">
                <a:solidFill>
                  <a:srgbClr val="FFFF00"/>
                </a:solidFill>
              </a:rPr>
              <a:t>Ramírez</a:t>
            </a:r>
            <a:r>
              <a:rPr lang="fr-FR" sz="1600" i="1" dirty="0" smtClean="0">
                <a:solidFill>
                  <a:srgbClr val="FFFF00"/>
                </a:solidFill>
              </a:rPr>
              <a:t>-</a:t>
            </a:r>
            <a:r>
              <a:rPr lang="fr-FR" sz="1600" i="1" dirty="0" err="1" smtClean="0">
                <a:solidFill>
                  <a:srgbClr val="FFFF00"/>
                </a:solidFill>
              </a:rPr>
              <a:t>Agudelo</a:t>
            </a:r>
            <a:r>
              <a:rPr lang="fr-FR" sz="1600" i="1" dirty="0" smtClean="0">
                <a:solidFill>
                  <a:srgbClr val="FFFF00"/>
                </a:solidFill>
              </a:rPr>
              <a:t>, C. </a:t>
            </a:r>
            <a:r>
              <a:rPr lang="fr-FR" sz="1600" i="1" dirty="0" err="1" smtClean="0">
                <a:solidFill>
                  <a:srgbClr val="FFFF00"/>
                </a:solidFill>
              </a:rPr>
              <a:t>Sabín</a:t>
            </a:r>
            <a:r>
              <a:rPr lang="fr-FR" sz="1600" i="1" dirty="0" smtClean="0">
                <a:solidFill>
                  <a:srgbClr val="FFFF00"/>
                </a:solidFill>
              </a:rPr>
              <a:t>-</a:t>
            </a:r>
            <a:r>
              <a:rPr lang="fr-FR" sz="1600" i="1" dirty="0" err="1" smtClean="0">
                <a:solidFill>
                  <a:srgbClr val="FFFF00"/>
                </a:solidFill>
              </a:rPr>
              <a:t>Sanjulián</a:t>
            </a:r>
            <a:r>
              <a:rPr lang="fr-FR" sz="1600" i="1" dirty="0" smtClean="0">
                <a:solidFill>
                  <a:srgbClr val="FFFF00"/>
                </a:solidFill>
              </a:rPr>
              <a:t>, S. </a:t>
            </a:r>
            <a:r>
              <a:rPr lang="fr-FR" sz="1600" i="1" dirty="0" err="1" smtClean="0">
                <a:solidFill>
                  <a:srgbClr val="FFFF00"/>
                </a:solidFill>
              </a:rPr>
              <a:t>Simón</a:t>
            </a:r>
            <a:r>
              <a:rPr lang="fr-FR" sz="1600" i="1" dirty="0" smtClean="0">
                <a:solidFill>
                  <a:srgbClr val="FFFF00"/>
                </a:solidFill>
              </a:rPr>
              <a:t>-</a:t>
            </a:r>
            <a:r>
              <a:rPr lang="fr-FR" sz="1600" i="1" dirty="0" err="1" smtClean="0">
                <a:solidFill>
                  <a:srgbClr val="FFFF00"/>
                </a:solidFill>
              </a:rPr>
              <a:t>Díaz</a:t>
            </a:r>
            <a:r>
              <a:rPr lang="fr-FR" sz="1600" i="1" dirty="0" smtClean="0">
                <a:solidFill>
                  <a:srgbClr val="FFFF00"/>
                </a:solidFill>
              </a:rPr>
              <a:t>, F. </a:t>
            </a:r>
            <a:r>
              <a:rPr lang="fr-FR" sz="1600" i="1" dirty="0" err="1" smtClean="0">
                <a:solidFill>
                  <a:srgbClr val="FFFF00"/>
                </a:solidFill>
              </a:rPr>
              <a:t>Tramper</a:t>
            </a:r>
            <a:r>
              <a:rPr lang="fr-FR" sz="1600" i="1" dirty="0" smtClean="0">
                <a:solidFill>
                  <a:srgbClr val="FFFF00"/>
                </a:solidFill>
              </a:rPr>
              <a:t>, P.A. </a:t>
            </a:r>
            <a:r>
              <a:rPr lang="fr-FR" sz="1600" i="1" dirty="0" err="1" smtClean="0">
                <a:solidFill>
                  <a:srgbClr val="FFFF00"/>
                </a:solidFill>
              </a:rPr>
              <a:t>Crowther</a:t>
            </a:r>
            <a:r>
              <a:rPr lang="fr-FR" sz="1600" i="1" dirty="0" smtClean="0">
                <a:solidFill>
                  <a:srgbClr val="FFFF00"/>
                </a:solidFill>
              </a:rPr>
              <a:t>, A. de </a:t>
            </a:r>
            <a:r>
              <a:rPr lang="fr-FR" sz="1600" i="1" dirty="0" err="1" smtClean="0">
                <a:solidFill>
                  <a:srgbClr val="FFFF00"/>
                </a:solidFill>
              </a:rPr>
              <a:t>Koter</a:t>
            </a:r>
            <a:r>
              <a:rPr lang="fr-FR" sz="1600" i="1" dirty="0" smtClean="0">
                <a:solidFill>
                  <a:srgbClr val="FFFF00"/>
                </a:solidFill>
              </a:rPr>
              <a:t>, S.E. de </a:t>
            </a:r>
            <a:r>
              <a:rPr lang="fr-FR" sz="1600" i="1" dirty="0" err="1" smtClean="0">
                <a:solidFill>
                  <a:srgbClr val="FFFF00"/>
                </a:solidFill>
              </a:rPr>
              <a:t>Mink</a:t>
            </a:r>
            <a:r>
              <a:rPr lang="fr-FR" sz="1600" i="1" dirty="0" smtClean="0">
                <a:solidFill>
                  <a:srgbClr val="FFFF00"/>
                </a:solidFill>
              </a:rPr>
              <a:t>, P.L. </a:t>
            </a:r>
            <a:r>
              <a:rPr lang="fr-FR" sz="1600" i="1" dirty="0" err="1" smtClean="0">
                <a:solidFill>
                  <a:srgbClr val="FFFF00"/>
                </a:solidFill>
              </a:rPr>
              <a:t>Dufton</a:t>
            </a:r>
            <a:r>
              <a:rPr lang="fr-FR" sz="1600" i="1" dirty="0" smtClean="0">
                <a:solidFill>
                  <a:srgbClr val="FFFF00"/>
                </a:solidFill>
              </a:rPr>
              <a:t>, M. Garcia, M. </a:t>
            </a:r>
            <a:r>
              <a:rPr lang="fr-FR" sz="1600" i="1" dirty="0" err="1" smtClean="0">
                <a:solidFill>
                  <a:srgbClr val="FFFF00"/>
                </a:solidFill>
              </a:rPr>
              <a:t>Gieles</a:t>
            </a:r>
            <a:r>
              <a:rPr lang="fr-FR" sz="1600" i="1" dirty="0" smtClean="0">
                <a:solidFill>
                  <a:srgbClr val="FFFF00"/>
                </a:solidFill>
              </a:rPr>
              <a:t>, V. Hénault-Brunet, A. </a:t>
            </a:r>
            <a:r>
              <a:rPr lang="fr-FR" sz="1600" i="1" dirty="0" err="1" smtClean="0">
                <a:solidFill>
                  <a:srgbClr val="FFFF00"/>
                </a:solidFill>
              </a:rPr>
              <a:t>Herrero</a:t>
            </a:r>
            <a:r>
              <a:rPr lang="fr-FR" sz="1600" i="1" dirty="0" smtClean="0">
                <a:solidFill>
                  <a:srgbClr val="FFFF00"/>
                </a:solidFill>
              </a:rPr>
              <a:t>, R.G. </a:t>
            </a:r>
            <a:r>
              <a:rPr lang="fr-FR" sz="1600" i="1" dirty="0" err="1" smtClean="0">
                <a:solidFill>
                  <a:srgbClr val="FFFF00"/>
                </a:solidFill>
              </a:rPr>
              <a:t>Izzard</a:t>
            </a:r>
            <a:r>
              <a:rPr lang="fr-FR" sz="1600" i="1" dirty="0" smtClean="0">
                <a:solidFill>
                  <a:srgbClr val="FFFF00"/>
                </a:solidFill>
              </a:rPr>
              <a:t>, V. </a:t>
            </a:r>
            <a:r>
              <a:rPr lang="fr-FR" sz="1600" i="1" dirty="0" err="1" smtClean="0">
                <a:solidFill>
                  <a:srgbClr val="FFFF00"/>
                </a:solidFill>
              </a:rPr>
              <a:t>Kalari</a:t>
            </a:r>
            <a:r>
              <a:rPr lang="fr-FR" sz="1600" i="1" dirty="0" smtClean="0">
                <a:solidFill>
                  <a:srgbClr val="FFFF00"/>
                </a:solidFill>
              </a:rPr>
              <a:t>, D.J. Lennon, J. </a:t>
            </a:r>
            <a:r>
              <a:rPr lang="fr-FR" sz="1600" i="1" dirty="0" err="1" smtClean="0">
                <a:solidFill>
                  <a:srgbClr val="FFFF00"/>
                </a:solidFill>
              </a:rPr>
              <a:t>Maíz</a:t>
            </a:r>
            <a:r>
              <a:rPr lang="fr-FR" sz="1600" i="1" dirty="0" smtClean="0">
                <a:solidFill>
                  <a:srgbClr val="FFFF00"/>
                </a:solidFill>
              </a:rPr>
              <a:t> </a:t>
            </a:r>
            <a:r>
              <a:rPr lang="fr-FR" sz="1600" i="1" dirty="0" err="1" smtClean="0">
                <a:solidFill>
                  <a:srgbClr val="FFFF00"/>
                </a:solidFill>
              </a:rPr>
              <a:t>Apellániz</a:t>
            </a:r>
            <a:r>
              <a:rPr lang="fr-FR" sz="1600" i="1" dirty="0" smtClean="0">
                <a:solidFill>
                  <a:srgbClr val="FFFF00"/>
                </a:solidFill>
              </a:rPr>
              <a:t>, N. </a:t>
            </a:r>
            <a:r>
              <a:rPr lang="fr-FR" sz="1600" i="1" dirty="0" err="1" smtClean="0">
                <a:solidFill>
                  <a:srgbClr val="FFFF00"/>
                </a:solidFill>
              </a:rPr>
              <a:t>Markova</a:t>
            </a:r>
            <a:r>
              <a:rPr lang="fr-FR" sz="1600" i="1" dirty="0" smtClean="0">
                <a:solidFill>
                  <a:srgbClr val="FFFF00"/>
                </a:solidFill>
              </a:rPr>
              <a:t>, F. </a:t>
            </a:r>
            <a:r>
              <a:rPr lang="fr-FR" sz="1600" i="1" dirty="0" err="1" smtClean="0">
                <a:solidFill>
                  <a:srgbClr val="FFFF00"/>
                </a:solidFill>
              </a:rPr>
              <a:t>Najarro</a:t>
            </a:r>
            <a:r>
              <a:rPr lang="fr-FR" sz="1600" i="1" dirty="0" smtClean="0">
                <a:solidFill>
                  <a:srgbClr val="FFFF00"/>
                </a:solidFill>
              </a:rPr>
              <a:t>, Ph. </a:t>
            </a:r>
            <a:r>
              <a:rPr lang="fr-FR" sz="1600" i="1" dirty="0" err="1" smtClean="0">
                <a:solidFill>
                  <a:srgbClr val="FFFF00"/>
                </a:solidFill>
              </a:rPr>
              <a:t>Podsiadlowski</a:t>
            </a:r>
            <a:r>
              <a:rPr lang="fr-FR" sz="1600" i="1" dirty="0" smtClean="0">
                <a:solidFill>
                  <a:srgbClr val="FFFF00"/>
                </a:solidFill>
              </a:rPr>
              <a:t>, J. </a:t>
            </a:r>
            <a:r>
              <a:rPr lang="fr-FR" sz="1600" i="1" dirty="0" err="1" smtClean="0">
                <a:solidFill>
                  <a:srgbClr val="FFFF00"/>
                </a:solidFill>
              </a:rPr>
              <a:t>Puls</a:t>
            </a:r>
            <a:r>
              <a:rPr lang="fr-FR" sz="1600" i="1" dirty="0" smtClean="0">
                <a:solidFill>
                  <a:srgbClr val="FFFF00"/>
                </a:solidFill>
              </a:rPr>
              <a:t>, W.D. Taylor, </a:t>
            </a:r>
            <a:r>
              <a:rPr lang="fr-FR" sz="1600" i="1" dirty="0" err="1" smtClean="0">
                <a:solidFill>
                  <a:srgbClr val="FFFF00"/>
                </a:solidFill>
              </a:rPr>
              <a:t>J.Th</a:t>
            </a:r>
            <a:r>
              <a:rPr lang="fr-FR" sz="1600" i="1" dirty="0" smtClean="0">
                <a:solidFill>
                  <a:srgbClr val="FFFF00"/>
                </a:solidFill>
              </a:rPr>
              <a:t>. van </a:t>
            </a:r>
            <a:r>
              <a:rPr lang="fr-FR" sz="1600" i="1" dirty="0" err="1" smtClean="0">
                <a:solidFill>
                  <a:srgbClr val="FFFF00"/>
                </a:solidFill>
              </a:rPr>
              <a:t>Loon</a:t>
            </a:r>
            <a:r>
              <a:rPr lang="fr-FR" sz="1600" i="1" dirty="0" smtClean="0">
                <a:solidFill>
                  <a:srgbClr val="FFFF00"/>
                </a:solidFill>
              </a:rPr>
              <a:t>, J.S. Vink, C. Norman</a:t>
            </a:r>
            <a:endParaRPr lang="fr-FR" sz="1600" i="1" dirty="0">
              <a:solidFill>
                <a:srgbClr val="FFFF00"/>
              </a:solidFill>
            </a:endParaRPr>
          </a:p>
        </p:txBody>
      </p:sp>
      <p:pic>
        <p:nvPicPr>
          <p:cNvPr id="2054" name="Picture 6" descr="La Nébuleuse de la Tarentule dans le Grand Nuage de Magellan"/>
          <p:cNvPicPr>
            <a:picLocks noChangeAspect="1" noChangeArrowheads="1"/>
          </p:cNvPicPr>
          <p:nvPr/>
        </p:nvPicPr>
        <p:blipFill>
          <a:blip r:embed="rId2" cstate="print"/>
          <a:srcRect r="22557"/>
          <a:stretch>
            <a:fillRect/>
          </a:stretch>
        </p:blipFill>
        <p:spPr bwMode="auto">
          <a:xfrm>
            <a:off x="5243784" y="2862014"/>
            <a:ext cx="3360664" cy="308726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dirty="0" smtClean="0">
                <a:solidFill>
                  <a:srgbClr val="FFFF00"/>
                </a:solidFill>
              </a:rPr>
              <a:t>VLT observations</a:t>
            </a:r>
            <a:endParaRPr lang="fr-FR" dirty="0">
              <a:solidFill>
                <a:srgbClr val="FFFF00"/>
              </a:solidFill>
            </a:endParaRPr>
          </a:p>
        </p:txBody>
      </p:sp>
      <p:sp>
        <p:nvSpPr>
          <p:cNvPr id="3" name="ZoneTexte 2"/>
          <p:cNvSpPr txBox="1"/>
          <p:nvPr/>
        </p:nvSpPr>
        <p:spPr>
          <a:xfrm>
            <a:off x="755576" y="1484784"/>
            <a:ext cx="7632848" cy="3693319"/>
          </a:xfrm>
          <a:prstGeom prst="rect">
            <a:avLst/>
          </a:prstGeom>
          <a:noFill/>
        </p:spPr>
        <p:txBody>
          <a:bodyPr wrap="square" rtlCol="0">
            <a:spAutoFit/>
          </a:bodyPr>
          <a:lstStyle/>
          <a:p>
            <a:r>
              <a:rPr lang="en-US" dirty="0" smtClean="0">
                <a:solidFill>
                  <a:srgbClr val="FFFF00"/>
                </a:solidFill>
              </a:rPr>
              <a:t>A team led by Fabian Schneider of the University of Oxford, UK, made spectroscopic measurements with ESO’s VLT of 800 stars in the gigantic star-forming region 30 </a:t>
            </a:r>
            <a:r>
              <a:rPr lang="en-US" dirty="0" err="1" smtClean="0">
                <a:solidFill>
                  <a:srgbClr val="FFFF00"/>
                </a:solidFill>
              </a:rPr>
              <a:t>Doradus</a:t>
            </a:r>
            <a:r>
              <a:rPr lang="en-US" dirty="0" smtClean="0">
                <a:solidFill>
                  <a:srgbClr val="FFFF00"/>
                </a:solidFill>
              </a:rPr>
              <a:t> in the Large </a:t>
            </a:r>
            <a:r>
              <a:rPr lang="en-US" dirty="0" err="1" smtClean="0">
                <a:solidFill>
                  <a:srgbClr val="FFFF00"/>
                </a:solidFill>
              </a:rPr>
              <a:t>Magellanic</a:t>
            </a:r>
            <a:r>
              <a:rPr lang="en-US" dirty="0" smtClean="0">
                <a:solidFill>
                  <a:srgbClr val="FFFF00"/>
                </a:solidFill>
              </a:rPr>
              <a:t> Cloud in order to investigate the overall distribution of stellar ages and initial masses.</a:t>
            </a:r>
          </a:p>
          <a:p>
            <a:endParaRPr lang="en-US" dirty="0" smtClean="0">
              <a:solidFill>
                <a:srgbClr val="FFFF00"/>
              </a:solidFill>
            </a:endParaRPr>
          </a:p>
          <a:p>
            <a:r>
              <a:rPr lang="en-US" dirty="0" smtClean="0">
                <a:solidFill>
                  <a:srgbClr val="FFFF00"/>
                </a:solidFill>
              </a:rPr>
              <a:t>They found around 30% more stars with masses more than 30 times that of the Sun than expected, and about 70% more than expected above 60 solar masses. </a:t>
            </a:r>
          </a:p>
          <a:p>
            <a:endParaRPr lang="en-US" dirty="0">
              <a:solidFill>
                <a:srgbClr val="FFFF00"/>
              </a:solidFill>
            </a:endParaRPr>
          </a:p>
          <a:p>
            <a:r>
              <a:rPr lang="en-US" dirty="0" smtClean="0">
                <a:solidFill>
                  <a:srgbClr val="FFFF00"/>
                </a:solidFill>
              </a:rPr>
              <a:t>Their results challenge the previously predicted 150 solar mass limit for the maximum birth mass of stars and even suggest that stars could have birth masses up to 300 solar masses!</a:t>
            </a:r>
          </a:p>
          <a:p>
            <a:endParaRPr lang="en-US" dirty="0">
              <a:solidFill>
                <a:srgbClr val="FFFF00"/>
              </a:solidFill>
            </a:endParaRPr>
          </a:p>
          <a:p>
            <a:endParaRPr lang="fr-FR" dirty="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482" name="Picture 2"/>
          <p:cNvPicPr>
            <a:picLocks noChangeAspect="1" noChangeArrowheads="1"/>
          </p:cNvPicPr>
          <p:nvPr/>
        </p:nvPicPr>
        <p:blipFill>
          <a:blip r:embed="rId2" cstate="print"/>
          <a:srcRect/>
          <a:stretch>
            <a:fillRect/>
          </a:stretch>
        </p:blipFill>
        <p:spPr bwMode="auto">
          <a:xfrm>
            <a:off x="40115" y="37848"/>
            <a:ext cx="9068389" cy="591143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normAutofit/>
          </a:bodyPr>
          <a:lstStyle/>
          <a:p>
            <a:r>
              <a:rPr lang="fr-FR" sz="3600" dirty="0" smtClean="0">
                <a:solidFill>
                  <a:srgbClr val="FFFF00"/>
                </a:solidFill>
              </a:rPr>
              <a:t>Abstract of </a:t>
            </a:r>
            <a:r>
              <a:rPr lang="fr-FR" sz="3600" dirty="0" err="1" smtClean="0">
                <a:solidFill>
                  <a:srgbClr val="FFFF00"/>
                </a:solidFill>
              </a:rPr>
              <a:t>paper</a:t>
            </a:r>
            <a:r>
              <a:rPr lang="fr-FR" sz="3600" dirty="0" smtClean="0">
                <a:solidFill>
                  <a:srgbClr val="FFFF00"/>
                </a:solidFill>
              </a:rPr>
              <a:t> Schneider et al. 2018</a:t>
            </a:r>
            <a:endParaRPr lang="fr-FR" sz="3600" dirty="0">
              <a:solidFill>
                <a:srgbClr val="FFFF00"/>
              </a:solidFill>
            </a:endParaRPr>
          </a:p>
        </p:txBody>
      </p:sp>
      <p:sp>
        <p:nvSpPr>
          <p:cNvPr id="3" name="ZoneTexte 2"/>
          <p:cNvSpPr txBox="1"/>
          <p:nvPr/>
        </p:nvSpPr>
        <p:spPr>
          <a:xfrm>
            <a:off x="395536" y="1268760"/>
            <a:ext cx="8064896" cy="4247317"/>
          </a:xfrm>
          <a:prstGeom prst="rect">
            <a:avLst/>
          </a:prstGeom>
          <a:noFill/>
        </p:spPr>
        <p:txBody>
          <a:bodyPr wrap="square" rtlCol="0">
            <a:spAutoFit/>
          </a:bodyPr>
          <a:lstStyle/>
          <a:p>
            <a:r>
              <a:rPr lang="en-US" baseline="0" dirty="0" smtClean="0">
                <a:solidFill>
                  <a:srgbClr val="FFFF00"/>
                </a:solidFill>
                <a:latin typeface="NimbusRomNo9L-Medi"/>
              </a:rPr>
              <a:t>The 30 </a:t>
            </a:r>
            <a:r>
              <a:rPr lang="en-US" baseline="0" dirty="0" err="1" smtClean="0">
                <a:solidFill>
                  <a:srgbClr val="FFFF00"/>
                </a:solidFill>
                <a:latin typeface="NimbusRomNo9L-Medi"/>
              </a:rPr>
              <a:t>Doradus</a:t>
            </a:r>
            <a:r>
              <a:rPr lang="en-US" baseline="0" dirty="0" smtClean="0">
                <a:solidFill>
                  <a:srgbClr val="FFFF00"/>
                </a:solidFill>
                <a:latin typeface="NimbusRomNo9L-Medi"/>
              </a:rPr>
              <a:t> star-forming region in the Large </a:t>
            </a:r>
            <a:r>
              <a:rPr lang="en-US" baseline="0" dirty="0" err="1" smtClean="0">
                <a:solidFill>
                  <a:srgbClr val="FFFF00"/>
                </a:solidFill>
                <a:latin typeface="NimbusRomNo9L-Medi"/>
              </a:rPr>
              <a:t>Magellanic</a:t>
            </a:r>
            <a:r>
              <a:rPr lang="en-US" baseline="0" dirty="0" smtClean="0">
                <a:solidFill>
                  <a:srgbClr val="FFFF00"/>
                </a:solidFill>
                <a:latin typeface="NimbusRomNo9L-Medi"/>
              </a:rPr>
              <a:t> Cloud is a nearby analogue of large star-formation events in the distant Universe. </a:t>
            </a:r>
          </a:p>
          <a:p>
            <a:endParaRPr lang="en-US" baseline="0" dirty="0" smtClean="0">
              <a:solidFill>
                <a:srgbClr val="FFFF00"/>
              </a:solidFill>
              <a:latin typeface="NimbusRomNo9L-Medi"/>
            </a:endParaRPr>
          </a:p>
          <a:p>
            <a:r>
              <a:rPr lang="en-US" baseline="0" dirty="0" smtClean="0">
                <a:solidFill>
                  <a:srgbClr val="FFFF00"/>
                </a:solidFill>
                <a:latin typeface="NimbusRomNo9L-Medi"/>
              </a:rPr>
              <a:t>We determine the recent formation history and the initial mass function (IMF) of massive stars in 30 </a:t>
            </a:r>
            <a:r>
              <a:rPr lang="en-US" baseline="0" dirty="0" err="1" smtClean="0">
                <a:solidFill>
                  <a:srgbClr val="FFFF00"/>
                </a:solidFill>
                <a:latin typeface="NimbusRomNo9L-Medi"/>
              </a:rPr>
              <a:t>Doradus</a:t>
            </a:r>
            <a:r>
              <a:rPr lang="en-US" baseline="0" dirty="0" smtClean="0">
                <a:solidFill>
                  <a:srgbClr val="FFFF00"/>
                </a:solidFill>
                <a:latin typeface="NimbusRomNo9L-Medi"/>
              </a:rPr>
              <a:t> based on spectroscopic observations of 247 stars more massive than 15 solar masses. </a:t>
            </a:r>
          </a:p>
          <a:p>
            <a:endParaRPr lang="en-US" baseline="0" dirty="0" smtClean="0">
              <a:solidFill>
                <a:srgbClr val="FFFF00"/>
              </a:solidFill>
              <a:latin typeface="NimbusRomNo9L-Medi"/>
            </a:endParaRPr>
          </a:p>
          <a:p>
            <a:r>
              <a:rPr lang="en-US" baseline="0" dirty="0" smtClean="0">
                <a:solidFill>
                  <a:srgbClr val="FFFF00"/>
                </a:solidFill>
                <a:latin typeface="NimbusRomNo9L-Medi"/>
              </a:rPr>
              <a:t>The main episode of massive star formation started about </a:t>
            </a:r>
            <a:r>
              <a:rPr lang="en-US" baseline="0" dirty="0" smtClean="0">
                <a:solidFill>
                  <a:srgbClr val="FFFF00"/>
                </a:solidFill>
                <a:latin typeface="CMR12"/>
              </a:rPr>
              <a:t>8 </a:t>
            </a:r>
            <a:r>
              <a:rPr lang="en-US" baseline="0" dirty="0" err="1" smtClean="0">
                <a:solidFill>
                  <a:srgbClr val="FFFF00"/>
                </a:solidFill>
                <a:latin typeface="CMR12"/>
              </a:rPr>
              <a:t>Myr</a:t>
            </a:r>
            <a:r>
              <a:rPr lang="en-US" baseline="0" dirty="0" smtClean="0">
                <a:solidFill>
                  <a:srgbClr val="FFFF00"/>
                </a:solidFill>
                <a:latin typeface="CMR12"/>
              </a:rPr>
              <a:t> </a:t>
            </a:r>
            <a:r>
              <a:rPr lang="en-US" baseline="0" dirty="0" smtClean="0">
                <a:solidFill>
                  <a:srgbClr val="FFFF00"/>
                </a:solidFill>
                <a:latin typeface="NimbusRomNo9L-Medi"/>
              </a:rPr>
              <a:t>ago and the star-formation rate seems to have declined in the last </a:t>
            </a:r>
            <a:r>
              <a:rPr lang="en-US" baseline="0" dirty="0" smtClean="0">
                <a:solidFill>
                  <a:srgbClr val="FFFF00"/>
                </a:solidFill>
                <a:latin typeface="CMR12"/>
              </a:rPr>
              <a:t>1 </a:t>
            </a:r>
            <a:r>
              <a:rPr lang="en-US" baseline="0" dirty="0" err="1" smtClean="0">
                <a:solidFill>
                  <a:srgbClr val="FFFF00"/>
                </a:solidFill>
                <a:latin typeface="CMR12"/>
              </a:rPr>
              <a:t>Myr</a:t>
            </a:r>
            <a:r>
              <a:rPr lang="en-US" baseline="0" dirty="0" smtClean="0">
                <a:solidFill>
                  <a:srgbClr val="FFFF00"/>
                </a:solidFill>
                <a:latin typeface="NimbusRomNo9L-Medi"/>
              </a:rPr>
              <a:t>. </a:t>
            </a:r>
          </a:p>
          <a:p>
            <a:endParaRPr lang="en-US" baseline="0" dirty="0" smtClean="0">
              <a:solidFill>
                <a:srgbClr val="FFFF00"/>
              </a:solidFill>
              <a:latin typeface="NimbusRomNo9L-Medi"/>
            </a:endParaRPr>
          </a:p>
          <a:p>
            <a:r>
              <a:rPr lang="en-US" baseline="0" dirty="0" smtClean="0">
                <a:solidFill>
                  <a:srgbClr val="FFFF00"/>
                </a:solidFill>
                <a:latin typeface="NimbusRomNo9L-Medi"/>
              </a:rPr>
              <a:t>The IMF is densely sampled up to </a:t>
            </a:r>
            <a:r>
              <a:rPr lang="en-US" baseline="0" dirty="0" smtClean="0">
                <a:solidFill>
                  <a:srgbClr val="FFFF00"/>
                </a:solidFill>
                <a:latin typeface="CMR12"/>
              </a:rPr>
              <a:t>200 solar masses a</a:t>
            </a:r>
            <a:r>
              <a:rPr lang="en-US" baseline="0" dirty="0" smtClean="0">
                <a:solidFill>
                  <a:srgbClr val="FFFF00"/>
                </a:solidFill>
                <a:latin typeface="NimbusRomNo9L-Medi"/>
              </a:rPr>
              <a:t>nd contains </a:t>
            </a:r>
            <a:r>
              <a:rPr lang="en-US" baseline="0" dirty="0" smtClean="0">
                <a:solidFill>
                  <a:srgbClr val="FFFF00"/>
                </a:solidFill>
                <a:latin typeface="CMR12"/>
              </a:rPr>
              <a:t>32 ±</a:t>
            </a:r>
            <a:r>
              <a:rPr lang="en-US" baseline="0" dirty="0" smtClean="0">
                <a:solidFill>
                  <a:srgbClr val="FFFF00"/>
                </a:solidFill>
                <a:latin typeface="CMSY10"/>
              </a:rPr>
              <a:t> </a:t>
            </a:r>
            <a:r>
              <a:rPr lang="en-US" baseline="0" dirty="0" smtClean="0">
                <a:solidFill>
                  <a:srgbClr val="FFFF00"/>
                </a:solidFill>
                <a:latin typeface="CMR12"/>
              </a:rPr>
              <a:t>12% </a:t>
            </a:r>
            <a:r>
              <a:rPr lang="en-US" baseline="0" dirty="0" smtClean="0">
                <a:solidFill>
                  <a:srgbClr val="FFFF00"/>
                </a:solidFill>
                <a:latin typeface="NimbusRomNo9L-Medi"/>
              </a:rPr>
              <a:t>more stars above </a:t>
            </a:r>
            <a:r>
              <a:rPr lang="en-US" baseline="0" dirty="0" smtClean="0">
                <a:solidFill>
                  <a:srgbClr val="FFFF00"/>
                </a:solidFill>
                <a:latin typeface="CMR12"/>
              </a:rPr>
              <a:t>30 solar masses t</a:t>
            </a:r>
            <a:r>
              <a:rPr lang="en-US" baseline="0" dirty="0" smtClean="0">
                <a:solidFill>
                  <a:srgbClr val="FFFF00"/>
                </a:solidFill>
                <a:latin typeface="NimbusRomNo9L-Medi"/>
              </a:rPr>
              <a:t>han predicted by a standard </a:t>
            </a:r>
            <a:r>
              <a:rPr lang="en-US" baseline="0" dirty="0" err="1" smtClean="0">
                <a:solidFill>
                  <a:srgbClr val="FFFF00"/>
                </a:solidFill>
                <a:latin typeface="NimbusRomNo9L-Medi"/>
              </a:rPr>
              <a:t>Salpeter</a:t>
            </a:r>
            <a:r>
              <a:rPr lang="en-US" baseline="0" dirty="0" smtClean="0">
                <a:solidFill>
                  <a:srgbClr val="FFFF00"/>
                </a:solidFill>
                <a:latin typeface="NimbusRomNo9L-Medi"/>
              </a:rPr>
              <a:t> IMF.</a:t>
            </a:r>
          </a:p>
          <a:p>
            <a:endParaRPr lang="en-US" baseline="0" dirty="0" smtClean="0">
              <a:solidFill>
                <a:srgbClr val="FFFF00"/>
              </a:solidFill>
              <a:latin typeface="NimbusRomNo9L-Medi"/>
            </a:endParaRPr>
          </a:p>
          <a:p>
            <a:r>
              <a:rPr lang="en-US" baseline="0" dirty="0" smtClean="0">
                <a:solidFill>
                  <a:srgbClr val="FFFF00"/>
                </a:solidFill>
                <a:latin typeface="NimbusRomNo9L-Medi"/>
              </a:rPr>
              <a:t>In the mass range </a:t>
            </a:r>
            <a:r>
              <a:rPr lang="en-US" baseline="0" dirty="0" smtClean="0">
                <a:solidFill>
                  <a:srgbClr val="FFFF00"/>
                </a:solidFill>
                <a:latin typeface="CMR12"/>
              </a:rPr>
              <a:t>15 </a:t>
            </a:r>
            <a:r>
              <a:rPr lang="en-US" baseline="0" dirty="0" smtClean="0">
                <a:solidFill>
                  <a:srgbClr val="FFFF00"/>
                </a:solidFill>
                <a:latin typeface="NimbusRomNo9L-Medi"/>
              </a:rPr>
              <a:t>– </a:t>
            </a:r>
            <a:r>
              <a:rPr lang="en-US" baseline="0" dirty="0" smtClean="0">
                <a:solidFill>
                  <a:srgbClr val="FFFF00"/>
                </a:solidFill>
                <a:latin typeface="CMR12"/>
              </a:rPr>
              <a:t>200 solar masses</a:t>
            </a:r>
            <a:r>
              <a:rPr lang="en-US" baseline="0" dirty="0" smtClean="0">
                <a:solidFill>
                  <a:srgbClr val="FFFF00"/>
                </a:solidFill>
                <a:latin typeface="NimbusRomNo9L-Medi"/>
              </a:rPr>
              <a:t>, the IMF power-law exponent is </a:t>
            </a:r>
            <a:r>
              <a:rPr lang="en-US" baseline="0" dirty="0" smtClean="0">
                <a:solidFill>
                  <a:srgbClr val="FFFF00"/>
                </a:solidFill>
                <a:latin typeface="CMR12"/>
              </a:rPr>
              <a:t>1</a:t>
            </a:r>
            <a:r>
              <a:rPr lang="en-US" dirty="0" smtClean="0">
                <a:solidFill>
                  <a:srgbClr val="FFFF00"/>
                </a:solidFill>
                <a:latin typeface="CMMI12"/>
              </a:rPr>
              <a:t>.</a:t>
            </a:r>
            <a:r>
              <a:rPr lang="en-US" baseline="0" dirty="0" smtClean="0">
                <a:solidFill>
                  <a:srgbClr val="FFFF00"/>
                </a:solidFill>
                <a:latin typeface="CMR12"/>
              </a:rPr>
              <a:t>90</a:t>
            </a:r>
            <a:r>
              <a:rPr lang="en-US" sz="1050" dirty="0" smtClean="0">
                <a:solidFill>
                  <a:srgbClr val="FFFF00"/>
                </a:solidFill>
                <a:latin typeface="CMR8"/>
              </a:rPr>
              <a:t>+0</a:t>
            </a:r>
            <a:r>
              <a:rPr lang="en-US" sz="1050" dirty="0" smtClean="0">
                <a:solidFill>
                  <a:srgbClr val="FFFF00"/>
                </a:solidFill>
                <a:latin typeface="CMMI8"/>
              </a:rPr>
              <a:t>.</a:t>
            </a:r>
            <a:r>
              <a:rPr lang="en-US" sz="1050" dirty="0" smtClean="0">
                <a:solidFill>
                  <a:srgbClr val="FFFF00"/>
                </a:solidFill>
                <a:latin typeface="CMR8"/>
              </a:rPr>
              <a:t>37</a:t>
            </a:r>
            <a:r>
              <a:rPr lang="fr-FR" sz="1050" baseline="0" dirty="0" smtClean="0">
                <a:solidFill>
                  <a:srgbClr val="FFFF00"/>
                </a:solidFill>
                <a:latin typeface="NimbusRomNo9L-Medi"/>
              </a:rPr>
              <a:t>-0.26</a:t>
            </a:r>
            <a:r>
              <a:rPr lang="fr-FR" baseline="0" dirty="0" smtClean="0">
                <a:solidFill>
                  <a:srgbClr val="FFFF00"/>
                </a:solidFill>
                <a:latin typeface="NimbusRomNo9L-Medi"/>
              </a:rPr>
              <a:t> </a:t>
            </a:r>
            <a:r>
              <a:rPr lang="fr-FR" baseline="0" dirty="0" err="1" smtClean="0">
                <a:solidFill>
                  <a:srgbClr val="FFFF00"/>
                </a:solidFill>
                <a:latin typeface="NimbusRomNo9L-Medi"/>
              </a:rPr>
              <a:t>shallower</a:t>
            </a:r>
            <a:r>
              <a:rPr lang="fr-FR" baseline="0" dirty="0" smtClean="0">
                <a:solidFill>
                  <a:srgbClr val="FFFF00"/>
                </a:solidFill>
                <a:latin typeface="NimbusRomNo9L-Medi"/>
              </a:rPr>
              <a:t> </a:t>
            </a:r>
            <a:r>
              <a:rPr lang="en-US" baseline="0" dirty="0" smtClean="0">
                <a:solidFill>
                  <a:srgbClr val="FFFF00"/>
                </a:solidFill>
                <a:latin typeface="NimbusRomNo9L-Medi"/>
              </a:rPr>
              <a:t>than the </a:t>
            </a:r>
            <a:r>
              <a:rPr lang="en-US" baseline="0" dirty="0" err="1" smtClean="0">
                <a:solidFill>
                  <a:srgbClr val="FFFF00"/>
                </a:solidFill>
                <a:latin typeface="NimbusRomNo9L-Medi"/>
              </a:rPr>
              <a:t>Salpeter</a:t>
            </a:r>
            <a:r>
              <a:rPr lang="en-US" baseline="0" dirty="0" smtClean="0">
                <a:solidFill>
                  <a:srgbClr val="FFFF00"/>
                </a:solidFill>
                <a:latin typeface="NimbusRomNo9L-Medi"/>
              </a:rPr>
              <a:t> value of 2.35.</a:t>
            </a:r>
            <a:endParaRPr lang="fr-FR"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dirty="0" smtClean="0">
                <a:solidFill>
                  <a:srgbClr val="FFFF00"/>
                </a:solidFill>
              </a:rPr>
              <a:t>ALMA observations</a:t>
            </a:r>
            <a:endParaRPr lang="fr-FR" dirty="0">
              <a:solidFill>
                <a:srgbClr val="FFFF00"/>
              </a:solidFill>
            </a:endParaRPr>
          </a:p>
        </p:txBody>
      </p:sp>
      <p:sp>
        <p:nvSpPr>
          <p:cNvPr id="3" name="ZoneTexte 2"/>
          <p:cNvSpPr txBox="1"/>
          <p:nvPr/>
        </p:nvSpPr>
        <p:spPr>
          <a:xfrm>
            <a:off x="395536" y="1052736"/>
            <a:ext cx="7704856" cy="4801314"/>
          </a:xfrm>
          <a:prstGeom prst="rect">
            <a:avLst/>
          </a:prstGeom>
          <a:noFill/>
        </p:spPr>
        <p:txBody>
          <a:bodyPr wrap="square" rtlCol="0">
            <a:spAutoFit/>
          </a:bodyPr>
          <a:lstStyle/>
          <a:p>
            <a:r>
              <a:rPr lang="en-US" dirty="0" smtClean="0">
                <a:solidFill>
                  <a:srgbClr val="FFFF00"/>
                </a:solidFill>
              </a:rPr>
              <a:t>Zhang and his team developed a new technique to measure the abundances of different types of CO in four very distant, dust-shrouded starburst galaxies. </a:t>
            </a:r>
          </a:p>
          <a:p>
            <a:endParaRPr lang="en-US" dirty="0" smtClean="0">
              <a:solidFill>
                <a:srgbClr val="FFFF00"/>
              </a:solidFill>
            </a:endParaRPr>
          </a:p>
          <a:p>
            <a:r>
              <a:rPr lang="en-US" dirty="0" smtClean="0">
                <a:solidFill>
                  <a:srgbClr val="FFFF00"/>
                </a:solidFill>
              </a:rPr>
              <a:t>Their sample comprises the strongest CO emitters in the early Universe,</a:t>
            </a:r>
          </a:p>
          <a:p>
            <a:r>
              <a:rPr lang="en-US" dirty="0" smtClean="0">
                <a:solidFill>
                  <a:srgbClr val="FFFF00"/>
                </a:solidFill>
              </a:rPr>
              <a:t>4 strongly-</a:t>
            </a:r>
            <a:r>
              <a:rPr lang="en-US" dirty="0" err="1" smtClean="0">
                <a:solidFill>
                  <a:srgbClr val="FFFF00"/>
                </a:solidFill>
              </a:rPr>
              <a:t>lensed</a:t>
            </a:r>
            <a:r>
              <a:rPr lang="en-US" dirty="0" smtClean="0">
                <a:solidFill>
                  <a:srgbClr val="FFFF00"/>
                </a:solidFill>
              </a:rPr>
              <a:t> </a:t>
            </a:r>
            <a:r>
              <a:rPr lang="en-US" dirty="0" err="1" smtClean="0">
                <a:solidFill>
                  <a:srgbClr val="FFFF00"/>
                </a:solidFill>
              </a:rPr>
              <a:t>submillimeter</a:t>
            </a:r>
            <a:r>
              <a:rPr lang="en-US" dirty="0" smtClean="0">
                <a:solidFill>
                  <a:srgbClr val="FFFF00"/>
                </a:solidFill>
              </a:rPr>
              <a:t> galaxies (SMGs) at z ~ 2–3, </a:t>
            </a:r>
          </a:p>
          <a:p>
            <a:r>
              <a:rPr lang="en-US" dirty="0" smtClean="0">
                <a:solidFill>
                  <a:srgbClr val="FFFF00"/>
                </a:solidFill>
              </a:rPr>
              <a:t>with look-back times ≳ 10 </a:t>
            </a:r>
            <a:r>
              <a:rPr lang="en-US" dirty="0" err="1" smtClean="0">
                <a:solidFill>
                  <a:srgbClr val="FFFF00"/>
                </a:solidFill>
              </a:rPr>
              <a:t>Gyr</a:t>
            </a:r>
            <a:r>
              <a:rPr lang="en-US" dirty="0" smtClean="0">
                <a:solidFill>
                  <a:srgbClr val="FFFF00"/>
                </a:solidFill>
              </a:rPr>
              <a:t>. </a:t>
            </a:r>
          </a:p>
          <a:p>
            <a:r>
              <a:rPr lang="en-US" dirty="0" smtClean="0">
                <a:solidFill>
                  <a:srgbClr val="FFFF00"/>
                </a:solidFill>
              </a:rPr>
              <a:t>One of them is the famous “Cloverleaf” quasar at z =2.56 </a:t>
            </a:r>
            <a:endParaRPr lang="en-US" dirty="0">
              <a:solidFill>
                <a:srgbClr val="FFFF00"/>
              </a:solidFill>
            </a:endParaRPr>
          </a:p>
          <a:p>
            <a:endParaRPr lang="en-US" dirty="0" smtClean="0">
              <a:solidFill>
                <a:srgbClr val="FFFF00"/>
              </a:solidFill>
            </a:endParaRPr>
          </a:p>
          <a:p>
            <a:r>
              <a:rPr lang="en-US" dirty="0" smtClean="0">
                <a:solidFill>
                  <a:srgbClr val="FFFF00"/>
                </a:solidFill>
              </a:rPr>
              <a:t>They observed the ratio of two types of CO containing different isotopes, </a:t>
            </a:r>
          </a:p>
          <a:p>
            <a:r>
              <a:rPr lang="en-US" dirty="0" smtClean="0">
                <a:solidFill>
                  <a:srgbClr val="FFFF00"/>
                </a:solidFill>
              </a:rPr>
              <a:t>C</a:t>
            </a:r>
            <a:r>
              <a:rPr lang="en-US" baseline="30000" dirty="0" smtClean="0">
                <a:solidFill>
                  <a:srgbClr val="FFFF00"/>
                </a:solidFill>
              </a:rPr>
              <a:t> 18</a:t>
            </a:r>
            <a:r>
              <a:rPr lang="en-US" dirty="0" smtClean="0">
                <a:solidFill>
                  <a:srgbClr val="FFFF00"/>
                </a:solidFill>
              </a:rPr>
              <a:t>O  and </a:t>
            </a:r>
            <a:r>
              <a:rPr lang="en-US" baseline="30000" dirty="0" smtClean="0">
                <a:solidFill>
                  <a:srgbClr val="FFFF00"/>
                </a:solidFill>
              </a:rPr>
              <a:t>13</a:t>
            </a:r>
            <a:r>
              <a:rPr lang="en-US" dirty="0" smtClean="0">
                <a:solidFill>
                  <a:srgbClr val="FFFF00"/>
                </a:solidFill>
              </a:rPr>
              <a:t>CO. </a:t>
            </a:r>
          </a:p>
          <a:p>
            <a:r>
              <a:rPr lang="en-US" baseline="30000" dirty="0" smtClean="0">
                <a:solidFill>
                  <a:srgbClr val="FFFF00"/>
                </a:solidFill>
              </a:rPr>
              <a:t>18</a:t>
            </a:r>
            <a:r>
              <a:rPr lang="en-US" dirty="0" smtClean="0">
                <a:solidFill>
                  <a:srgbClr val="FFFF00"/>
                </a:solidFill>
              </a:rPr>
              <a:t>O is produced more in massive stars, and </a:t>
            </a:r>
            <a:r>
              <a:rPr lang="en-US" baseline="30000" dirty="0" smtClean="0">
                <a:solidFill>
                  <a:srgbClr val="FFFF00"/>
                </a:solidFill>
              </a:rPr>
              <a:t>13</a:t>
            </a:r>
            <a:r>
              <a:rPr lang="en-US" dirty="0" smtClean="0">
                <a:solidFill>
                  <a:srgbClr val="FFFF00"/>
                </a:solidFill>
              </a:rPr>
              <a:t>C is produced more in low- to intermediate-mass stars. Thanks to the new technique the team was able to peer through the dust in these galaxies and assess for the first time the masses of their stars.</a:t>
            </a:r>
          </a:p>
          <a:p>
            <a:r>
              <a:rPr lang="en-US" dirty="0" smtClean="0">
                <a:solidFill>
                  <a:srgbClr val="FFFF00"/>
                </a:solidFill>
              </a:rPr>
              <a:t>Knowing the proportions of stars of different masses that are formed in galaxies therefore underpins astronomers’ understanding of the formation and evolution of galaxies throughout the history of the Universe. </a:t>
            </a:r>
            <a:endParaRPr lang="fr-FR" dirty="0">
              <a:solidFill>
                <a:schemeClr val="bg1">
                  <a:lumMod val="75000"/>
                </a:schemeClr>
              </a:solidFill>
            </a:endParaRPr>
          </a:p>
        </p:txBody>
      </p:sp>
      <p:pic>
        <p:nvPicPr>
          <p:cNvPr id="17410" name="Picture 2" descr="Résultat de recherche d'images pour &quot;cloverleaf quasar&quot;">
            <a:hlinkClick r:id="rId2"/>
          </p:cNvPr>
          <p:cNvPicPr>
            <a:picLocks noChangeAspect="1" noChangeArrowheads="1"/>
          </p:cNvPicPr>
          <p:nvPr/>
        </p:nvPicPr>
        <p:blipFill>
          <a:blip r:embed="rId3" cstate="print"/>
          <a:srcRect l="15584" t="12987" r="3247" b="5844"/>
          <a:stretch>
            <a:fillRect/>
          </a:stretch>
        </p:blipFill>
        <p:spPr bwMode="auto">
          <a:xfrm>
            <a:off x="7380312" y="1772816"/>
            <a:ext cx="1800200" cy="1800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descr="ALMA observations of four distant starburst galaxies"/>
          <p:cNvPicPr>
            <a:picLocks noChangeAspect="1" noChangeArrowheads="1"/>
          </p:cNvPicPr>
          <p:nvPr/>
        </p:nvPicPr>
        <p:blipFill>
          <a:blip r:embed="rId2" cstate="print"/>
          <a:srcRect/>
          <a:stretch>
            <a:fillRect/>
          </a:stretch>
        </p:blipFill>
        <p:spPr bwMode="auto">
          <a:xfrm>
            <a:off x="-91893" y="0"/>
            <a:ext cx="9272405" cy="6093296"/>
          </a:xfrm>
          <a:prstGeom prst="rect">
            <a:avLst/>
          </a:prstGeom>
          <a:noFill/>
        </p:spPr>
      </p:pic>
      <p:sp>
        <p:nvSpPr>
          <p:cNvPr id="4" name="ZoneTexte 3"/>
          <p:cNvSpPr txBox="1"/>
          <p:nvPr/>
        </p:nvSpPr>
        <p:spPr>
          <a:xfrm>
            <a:off x="0" y="5589240"/>
            <a:ext cx="9144001" cy="830997"/>
          </a:xfrm>
          <a:prstGeom prst="rect">
            <a:avLst/>
          </a:prstGeom>
          <a:noFill/>
        </p:spPr>
        <p:txBody>
          <a:bodyPr wrap="square" rtlCol="0">
            <a:spAutoFit/>
          </a:bodyPr>
          <a:lstStyle/>
          <a:p>
            <a:r>
              <a:rPr lang="en-US" sz="1600" i="1" dirty="0" smtClean="0">
                <a:solidFill>
                  <a:srgbClr val="FFFF00"/>
                </a:solidFill>
              </a:rPr>
              <a:t>This image shows the four distant starburst galaxies observed by ALMA. The top images depict the </a:t>
            </a:r>
            <a:r>
              <a:rPr lang="en-US" sz="1600" i="1" baseline="30000" dirty="0" smtClean="0">
                <a:solidFill>
                  <a:srgbClr val="FFFF00"/>
                </a:solidFill>
              </a:rPr>
              <a:t>13</a:t>
            </a:r>
            <a:r>
              <a:rPr lang="en-US" sz="1600" i="1" dirty="0" smtClean="0">
                <a:solidFill>
                  <a:srgbClr val="FFFF00"/>
                </a:solidFill>
              </a:rPr>
              <a:t>CO emission from each galaxy, while the bottom ones show their C</a:t>
            </a:r>
            <a:r>
              <a:rPr lang="en-US" sz="1600" i="1" baseline="30000" dirty="0" smtClean="0">
                <a:solidFill>
                  <a:srgbClr val="FFFF00"/>
                </a:solidFill>
              </a:rPr>
              <a:t>18</a:t>
            </a:r>
            <a:r>
              <a:rPr lang="en-US" sz="1600" i="1" dirty="0" smtClean="0">
                <a:solidFill>
                  <a:srgbClr val="FFFF00"/>
                </a:solidFill>
              </a:rPr>
              <a:t>O emission. The ratio of these two </a:t>
            </a:r>
            <a:r>
              <a:rPr lang="en-US" sz="1600" i="1" dirty="0" err="1" smtClean="0">
                <a:solidFill>
                  <a:srgbClr val="FFFF00"/>
                </a:solidFill>
              </a:rPr>
              <a:t>iso-topologues</a:t>
            </a:r>
            <a:r>
              <a:rPr lang="en-US" sz="1600" i="1" dirty="0" smtClean="0">
                <a:solidFill>
                  <a:srgbClr val="FFFF00"/>
                </a:solidFill>
              </a:rPr>
              <a:t> allowed astronomers to determine that these starburst galaxies have an excess of massive stars</a:t>
            </a:r>
            <a:endParaRPr lang="fr-FR" sz="1600" i="1" dirty="0">
              <a:solidFill>
                <a:srgbClr val="FFFF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8434" name="Picture 2"/>
          <p:cNvPicPr>
            <a:picLocks noChangeAspect="1" noChangeArrowheads="1"/>
          </p:cNvPicPr>
          <p:nvPr/>
        </p:nvPicPr>
        <p:blipFill>
          <a:blip r:embed="rId2" cstate="print"/>
          <a:srcRect/>
          <a:stretch>
            <a:fillRect/>
          </a:stretch>
        </p:blipFill>
        <p:spPr bwMode="auto">
          <a:xfrm>
            <a:off x="1867789" y="-27384"/>
            <a:ext cx="5584531" cy="686710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1450</Words>
  <Application>Microsoft Office PowerPoint</Application>
  <PresentationFormat>Affichage à l'écran (4:3)</PresentationFormat>
  <Paragraphs>62</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ESO press release (june 4th 2018) </vt:lpstr>
      <vt:lpstr>Stellar populations dominated by massive stars in dusty starburst galaxies across cosmic time</vt:lpstr>
      <vt:lpstr>An excess of massive stars in the local 30 Doradus starburst (Schneider et al. 2018, Science, January) </vt:lpstr>
      <vt:lpstr>VLT observations</vt:lpstr>
      <vt:lpstr>Diapositive 5</vt:lpstr>
      <vt:lpstr>Abstract of paper Schneider et al. 2018</vt:lpstr>
      <vt:lpstr>ALMA observations</vt:lpstr>
      <vt:lpstr>Diapositive 8</vt:lpstr>
      <vt:lpstr>Diapositive 9</vt:lpstr>
      <vt:lpstr>Diapositive 10</vt:lpstr>
      <vt:lpstr>Discussion of Zhang et al.</vt:lpstr>
      <vt:lpstr>Conclusion of Zhang et al. 2018</vt:lpstr>
      <vt:lpstr>Abstract of paper Zhang et al. 2018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ESO press release (june 4th 2018)</dc:title>
  <dc:creator>Michel Marcelin</dc:creator>
  <cp:lastModifiedBy>Michel Marcelin</cp:lastModifiedBy>
  <cp:revision>9</cp:revision>
  <dcterms:created xsi:type="dcterms:W3CDTF">2018-06-12T12:37:49Z</dcterms:created>
  <dcterms:modified xsi:type="dcterms:W3CDTF">2018-06-14T12:30:19Z</dcterms:modified>
</cp:coreProperties>
</file>